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55"/>
  </p:notesMasterIdLst>
  <p:handoutMasterIdLst>
    <p:handoutMasterId r:id="rId56"/>
  </p:handoutMasterIdLst>
  <p:sldIdLst>
    <p:sldId id="288" r:id="rId3"/>
    <p:sldId id="289" r:id="rId4"/>
    <p:sldId id="347" r:id="rId5"/>
    <p:sldId id="291" r:id="rId6"/>
    <p:sldId id="292" r:id="rId7"/>
    <p:sldId id="313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293" r:id="rId23"/>
    <p:sldId id="348" r:id="rId24"/>
    <p:sldId id="349" r:id="rId25"/>
    <p:sldId id="350" r:id="rId26"/>
    <p:sldId id="351" r:id="rId27"/>
    <p:sldId id="363" r:id="rId28"/>
    <p:sldId id="353" r:id="rId29"/>
    <p:sldId id="354" r:id="rId30"/>
    <p:sldId id="355" r:id="rId31"/>
    <p:sldId id="356" r:id="rId32"/>
    <p:sldId id="357" r:id="rId33"/>
    <p:sldId id="358" r:id="rId34"/>
    <p:sldId id="359" r:id="rId35"/>
    <p:sldId id="360" r:id="rId36"/>
    <p:sldId id="294" r:id="rId37"/>
    <p:sldId id="339" r:id="rId38"/>
    <p:sldId id="361" r:id="rId39"/>
    <p:sldId id="312" r:id="rId40"/>
    <p:sldId id="295" r:id="rId41"/>
    <p:sldId id="297" r:id="rId42"/>
    <p:sldId id="296" r:id="rId43"/>
    <p:sldId id="333" r:id="rId44"/>
    <p:sldId id="346" r:id="rId45"/>
    <p:sldId id="340" r:id="rId46"/>
    <p:sldId id="341" r:id="rId47"/>
    <p:sldId id="342" r:id="rId48"/>
    <p:sldId id="343" r:id="rId49"/>
    <p:sldId id="344" r:id="rId50"/>
    <p:sldId id="345" r:id="rId51"/>
    <p:sldId id="334" r:id="rId52"/>
    <p:sldId id="338" r:id="rId53"/>
    <p:sldId id="336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E426A607-DBB3-C040-8940-5D52CEE52C0E}">
          <p14:sldIdLst>
            <p14:sldId id="288"/>
            <p14:sldId id="289"/>
            <p14:sldId id="347"/>
            <p14:sldId id="291"/>
            <p14:sldId id="292"/>
            <p14:sldId id="313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293"/>
            <p14:sldId id="348"/>
            <p14:sldId id="349"/>
            <p14:sldId id="350"/>
            <p14:sldId id="351"/>
            <p14:sldId id="363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294"/>
            <p14:sldId id="339"/>
            <p14:sldId id="361"/>
            <p14:sldId id="312"/>
            <p14:sldId id="295"/>
            <p14:sldId id="297"/>
            <p14:sldId id="296"/>
            <p14:sldId id="333"/>
            <p14:sldId id="346"/>
            <p14:sldId id="340"/>
            <p14:sldId id="341"/>
            <p14:sldId id="342"/>
            <p14:sldId id="343"/>
            <p14:sldId id="344"/>
            <p14:sldId id="345"/>
            <p14:sldId id="334"/>
            <p14:sldId id="338"/>
            <p14:sldId id="3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4F8"/>
    <a:srgbClr val="C6F8C5"/>
    <a:srgbClr val="EABD00"/>
    <a:srgbClr val="FFCC00"/>
    <a:srgbClr val="FFEDE7"/>
    <a:srgbClr val="FFF9F7"/>
    <a:srgbClr val="FFDCD1"/>
    <a:srgbClr val="FFB69F"/>
    <a:srgbClr val="CC3300"/>
    <a:srgbClr val="DFD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5" autoAdjust="0"/>
    <p:restoredTop sz="74279" autoAdjust="0"/>
  </p:normalViewPr>
  <p:slideViewPr>
    <p:cSldViewPr snapToGrid="0" snapToObjects="1">
      <p:cViewPr varScale="1">
        <p:scale>
          <a:sx n="110" d="100"/>
          <a:sy n="110" d="100"/>
        </p:scale>
        <p:origin x="32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4104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Class B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4x1</c:v>
                </c:pt>
                <c:pt idx="1">
                  <c:v>4x2</c:v>
                </c:pt>
                <c:pt idx="2">
                  <c:v>4x3</c:v>
                </c:pt>
                <c:pt idx="3">
                  <c:v>4x4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57.74</c:v>
                </c:pt>
                <c:pt idx="1">
                  <c:v>29.7</c:v>
                </c:pt>
                <c:pt idx="2">
                  <c:v>19.98</c:v>
                </c:pt>
                <c:pt idx="3">
                  <c:v>15.21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69-4D1B-9B79-7E06670DFA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Class C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4x1</c:v>
                </c:pt>
                <c:pt idx="1">
                  <c:v>4x2</c:v>
                </c:pt>
                <c:pt idx="2">
                  <c:v>4x3</c:v>
                </c:pt>
                <c:pt idx="3">
                  <c:v>4x4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231.21</c:v>
                </c:pt>
                <c:pt idx="1">
                  <c:v>118.08</c:v>
                </c:pt>
                <c:pt idx="2">
                  <c:v>79.97</c:v>
                </c:pt>
                <c:pt idx="3">
                  <c:v>61.19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69-4D1B-9B79-7E06670DFA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443154048"/>
        <c:axId val="-442906944"/>
      </c:barChart>
      <c:catAx>
        <c:axId val="-443154048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 smtClean="0"/>
                  <a:t>Cores</a:t>
                </a:r>
                <a:r>
                  <a:rPr lang="en-US" sz="1600" baseline="0" dirty="0" smtClean="0"/>
                  <a:t> x Nodes</a:t>
                </a:r>
                <a:endParaRPr lang="en-US" sz="16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42906944"/>
        <c:crosses val="autoZero"/>
        <c:auto val="1"/>
        <c:lblAlgn val="ctr"/>
        <c:lblOffset val="100"/>
        <c:noMultiLvlLbl val="0"/>
      </c:catAx>
      <c:valAx>
        <c:axId val="-44290694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 smtClean="0"/>
                  <a:t>Time to complete</a:t>
                </a:r>
                <a:r>
                  <a:rPr lang="en-US" sz="1600" baseline="0" dirty="0" smtClean="0"/>
                  <a:t> (seconds)</a:t>
                </a:r>
                <a:endParaRPr lang="en-US" sz="16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4315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1EBEC0-622D-0A46-A6F7-840C61817895}" type="doc">
      <dgm:prSet loTypeId="urn:microsoft.com/office/officeart/2005/8/layout/gear1" loCatId="" qsTypeId="urn:microsoft.com/office/officeart/2005/8/quickstyle/simple1" qsCatId="simple" csTypeId="urn:microsoft.com/office/officeart/2005/8/colors/colorful5" csCatId="colorful" phldr="1"/>
      <dgm:spPr/>
    </dgm:pt>
    <dgm:pt modelId="{2ACE3832-CDF8-0A49-9966-6475E4303ECB}">
      <dgm:prSet phldrT="[Text]" custT="1"/>
      <dgm:spPr/>
      <dgm:t>
        <a:bodyPr/>
        <a:lstStyle/>
        <a:p>
          <a:r>
            <a:rPr lang="en-US" sz="2000" dirty="0" smtClean="0"/>
            <a:t>Migrate threads</a:t>
          </a:r>
          <a:endParaRPr lang="en-US" sz="2000" dirty="0"/>
        </a:p>
      </dgm:t>
    </dgm:pt>
    <dgm:pt modelId="{8C50563C-034A-E147-835F-829C9757507C}" type="parTrans" cxnId="{7E9F30CF-2227-D740-9F51-8F00C96B6F18}">
      <dgm:prSet/>
      <dgm:spPr/>
      <dgm:t>
        <a:bodyPr/>
        <a:lstStyle/>
        <a:p>
          <a:endParaRPr lang="en-US" sz="1800"/>
        </a:p>
      </dgm:t>
    </dgm:pt>
    <dgm:pt modelId="{5DF3BA61-5FB3-A647-BB96-E1EEBE7CB4A3}" type="sibTrans" cxnId="{7E9F30CF-2227-D740-9F51-8F00C96B6F18}">
      <dgm:prSet/>
      <dgm:spPr/>
      <dgm:t>
        <a:bodyPr/>
        <a:lstStyle/>
        <a:p>
          <a:endParaRPr lang="en-US" sz="1800"/>
        </a:p>
      </dgm:t>
    </dgm:pt>
    <dgm:pt modelId="{17834070-079A-C94A-B6BE-FA8EE87057EC}">
      <dgm:prSet phldrT="[Text]" custT="1"/>
      <dgm:spPr/>
      <dgm:t>
        <a:bodyPr/>
        <a:lstStyle/>
        <a:p>
          <a:r>
            <a:rPr lang="en-US" sz="2000" dirty="0" smtClean="0"/>
            <a:t>Provide consistent memory</a:t>
          </a:r>
          <a:endParaRPr lang="en-US" sz="2000" dirty="0"/>
        </a:p>
      </dgm:t>
    </dgm:pt>
    <dgm:pt modelId="{BE4AFD33-F839-A24B-9A9B-65E8F65368EF}" type="parTrans" cxnId="{D01AEBCA-D62E-484F-B9F4-C38C988A373C}">
      <dgm:prSet/>
      <dgm:spPr/>
      <dgm:t>
        <a:bodyPr/>
        <a:lstStyle/>
        <a:p>
          <a:endParaRPr lang="en-US" sz="1800"/>
        </a:p>
      </dgm:t>
    </dgm:pt>
    <dgm:pt modelId="{6ECEEB38-D986-A341-93C3-F30A9D2EA2D1}" type="sibTrans" cxnId="{D01AEBCA-D62E-484F-B9F4-C38C988A373C}">
      <dgm:prSet/>
      <dgm:spPr/>
      <dgm:t>
        <a:bodyPr/>
        <a:lstStyle/>
        <a:p>
          <a:endParaRPr lang="en-US" sz="1800"/>
        </a:p>
      </dgm:t>
    </dgm:pt>
    <dgm:pt modelId="{C4FFB2DF-E82D-4E49-94EB-17C8784637B5}" type="pres">
      <dgm:prSet presAssocID="{671EBEC0-622D-0A46-A6F7-840C6181789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0E9735E-7632-FC40-890B-3D79C009D8AD}" type="pres">
      <dgm:prSet presAssocID="{17834070-079A-C94A-B6BE-FA8EE87057EC}" presName="gear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8768E9-D255-BB40-8697-8AFFB37E846D}" type="pres">
      <dgm:prSet presAssocID="{17834070-079A-C94A-B6BE-FA8EE87057EC}" presName="gear1srcNode" presStyleLbl="node1" presStyleIdx="0" presStyleCnt="2"/>
      <dgm:spPr/>
      <dgm:t>
        <a:bodyPr/>
        <a:lstStyle/>
        <a:p>
          <a:endParaRPr lang="en-US"/>
        </a:p>
      </dgm:t>
    </dgm:pt>
    <dgm:pt modelId="{87CC59AC-F757-8D45-A327-727B8704EAE4}" type="pres">
      <dgm:prSet presAssocID="{17834070-079A-C94A-B6BE-FA8EE87057EC}" presName="gear1dstNode" presStyleLbl="node1" presStyleIdx="0" presStyleCnt="2"/>
      <dgm:spPr/>
      <dgm:t>
        <a:bodyPr/>
        <a:lstStyle/>
        <a:p>
          <a:endParaRPr lang="en-US"/>
        </a:p>
      </dgm:t>
    </dgm:pt>
    <dgm:pt modelId="{CA67642C-0F30-B14A-A5D4-E40F233FB463}" type="pres">
      <dgm:prSet presAssocID="{2ACE3832-CDF8-0A49-9966-6475E4303ECB}" presName="gear2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DC9B02-ED99-9C42-BF2B-1CB33AB29A93}" type="pres">
      <dgm:prSet presAssocID="{2ACE3832-CDF8-0A49-9966-6475E4303ECB}" presName="gear2srcNode" presStyleLbl="node1" presStyleIdx="1" presStyleCnt="2"/>
      <dgm:spPr/>
      <dgm:t>
        <a:bodyPr/>
        <a:lstStyle/>
        <a:p>
          <a:endParaRPr lang="en-US"/>
        </a:p>
      </dgm:t>
    </dgm:pt>
    <dgm:pt modelId="{BD10F79B-509D-6F4F-8EFE-0AD0A2D85C45}" type="pres">
      <dgm:prSet presAssocID="{2ACE3832-CDF8-0A49-9966-6475E4303ECB}" presName="gear2dstNode" presStyleLbl="node1" presStyleIdx="1" presStyleCnt="2"/>
      <dgm:spPr/>
      <dgm:t>
        <a:bodyPr/>
        <a:lstStyle/>
        <a:p>
          <a:endParaRPr lang="en-US"/>
        </a:p>
      </dgm:t>
    </dgm:pt>
    <dgm:pt modelId="{B48B1BA3-DF04-5146-9995-C1FFAF26975B}" type="pres">
      <dgm:prSet presAssocID="{6ECEEB38-D986-A341-93C3-F30A9D2EA2D1}" presName="connector1" presStyleLbl="sibTrans2D1" presStyleIdx="0" presStyleCnt="2"/>
      <dgm:spPr/>
      <dgm:t>
        <a:bodyPr/>
        <a:lstStyle/>
        <a:p>
          <a:endParaRPr lang="en-US"/>
        </a:p>
      </dgm:t>
    </dgm:pt>
    <dgm:pt modelId="{6A4C4EE7-7574-EA48-9BB6-29B105C19F51}" type="pres">
      <dgm:prSet presAssocID="{5DF3BA61-5FB3-A647-BB96-E1EEBE7CB4A3}" presName="connector2" presStyleLbl="sibTrans2D1" presStyleIdx="1" presStyleCnt="2"/>
      <dgm:spPr/>
      <dgm:t>
        <a:bodyPr/>
        <a:lstStyle/>
        <a:p>
          <a:endParaRPr lang="en-US"/>
        </a:p>
      </dgm:t>
    </dgm:pt>
  </dgm:ptLst>
  <dgm:cxnLst>
    <dgm:cxn modelId="{F7D96558-AF73-4748-A43F-C84F4888EB90}" type="presOf" srcId="{2ACE3832-CDF8-0A49-9966-6475E4303ECB}" destId="{1FDC9B02-ED99-9C42-BF2B-1CB33AB29A93}" srcOrd="1" destOrd="0" presId="urn:microsoft.com/office/officeart/2005/8/layout/gear1"/>
    <dgm:cxn modelId="{3E2CB9B8-0A13-374D-857A-9E2D8433A819}" type="presOf" srcId="{671EBEC0-622D-0A46-A6F7-840C61817895}" destId="{C4FFB2DF-E82D-4E49-94EB-17C8784637B5}" srcOrd="0" destOrd="0" presId="urn:microsoft.com/office/officeart/2005/8/layout/gear1"/>
    <dgm:cxn modelId="{D01AEBCA-D62E-484F-B9F4-C38C988A373C}" srcId="{671EBEC0-622D-0A46-A6F7-840C61817895}" destId="{17834070-079A-C94A-B6BE-FA8EE87057EC}" srcOrd="0" destOrd="0" parTransId="{BE4AFD33-F839-A24B-9A9B-65E8F65368EF}" sibTransId="{6ECEEB38-D986-A341-93C3-F30A9D2EA2D1}"/>
    <dgm:cxn modelId="{0BF4DD11-A2BD-4B4B-AB68-57F8C95DB184}" type="presOf" srcId="{6ECEEB38-D986-A341-93C3-F30A9D2EA2D1}" destId="{B48B1BA3-DF04-5146-9995-C1FFAF26975B}" srcOrd="0" destOrd="0" presId="urn:microsoft.com/office/officeart/2005/8/layout/gear1"/>
    <dgm:cxn modelId="{5494ACA1-AB62-C746-81C4-4B8A506428D7}" type="presOf" srcId="{17834070-079A-C94A-B6BE-FA8EE87057EC}" destId="{87CC59AC-F757-8D45-A327-727B8704EAE4}" srcOrd="2" destOrd="0" presId="urn:microsoft.com/office/officeart/2005/8/layout/gear1"/>
    <dgm:cxn modelId="{6D44DBBA-67B7-3841-A048-6DD6083141B7}" type="presOf" srcId="{5DF3BA61-5FB3-A647-BB96-E1EEBE7CB4A3}" destId="{6A4C4EE7-7574-EA48-9BB6-29B105C19F51}" srcOrd="0" destOrd="0" presId="urn:microsoft.com/office/officeart/2005/8/layout/gear1"/>
    <dgm:cxn modelId="{0527C376-C06B-DD47-BF90-EE1DE54BA578}" type="presOf" srcId="{17834070-079A-C94A-B6BE-FA8EE87057EC}" destId="{D48768E9-D255-BB40-8697-8AFFB37E846D}" srcOrd="1" destOrd="0" presId="urn:microsoft.com/office/officeart/2005/8/layout/gear1"/>
    <dgm:cxn modelId="{06646CE2-3743-7C47-80E8-382745A4498F}" type="presOf" srcId="{2ACE3832-CDF8-0A49-9966-6475E4303ECB}" destId="{BD10F79B-509D-6F4F-8EFE-0AD0A2D85C45}" srcOrd="2" destOrd="0" presId="urn:microsoft.com/office/officeart/2005/8/layout/gear1"/>
    <dgm:cxn modelId="{6C84A792-BA31-DA4E-ABB9-8DDAC30B0AB0}" type="presOf" srcId="{17834070-079A-C94A-B6BE-FA8EE87057EC}" destId="{60E9735E-7632-FC40-890B-3D79C009D8AD}" srcOrd="0" destOrd="0" presId="urn:microsoft.com/office/officeart/2005/8/layout/gear1"/>
    <dgm:cxn modelId="{CBAC7924-B0C1-5A48-AE08-D82893BB4B83}" type="presOf" srcId="{2ACE3832-CDF8-0A49-9966-6475E4303ECB}" destId="{CA67642C-0F30-B14A-A5D4-E40F233FB463}" srcOrd="0" destOrd="0" presId="urn:microsoft.com/office/officeart/2005/8/layout/gear1"/>
    <dgm:cxn modelId="{7E9F30CF-2227-D740-9F51-8F00C96B6F18}" srcId="{671EBEC0-622D-0A46-A6F7-840C61817895}" destId="{2ACE3832-CDF8-0A49-9966-6475E4303ECB}" srcOrd="1" destOrd="0" parTransId="{8C50563C-034A-E147-835F-829C9757507C}" sibTransId="{5DF3BA61-5FB3-A647-BB96-E1EEBE7CB4A3}"/>
    <dgm:cxn modelId="{9C1A1F08-692A-7F49-8188-D54702B65810}" type="presParOf" srcId="{C4FFB2DF-E82D-4E49-94EB-17C8784637B5}" destId="{60E9735E-7632-FC40-890B-3D79C009D8AD}" srcOrd="0" destOrd="0" presId="urn:microsoft.com/office/officeart/2005/8/layout/gear1"/>
    <dgm:cxn modelId="{B7F6A7B4-18F5-9C44-8AFC-DED40415B78B}" type="presParOf" srcId="{C4FFB2DF-E82D-4E49-94EB-17C8784637B5}" destId="{D48768E9-D255-BB40-8697-8AFFB37E846D}" srcOrd="1" destOrd="0" presId="urn:microsoft.com/office/officeart/2005/8/layout/gear1"/>
    <dgm:cxn modelId="{8E09A9B9-4187-E840-BCEF-5444017DD1A6}" type="presParOf" srcId="{C4FFB2DF-E82D-4E49-94EB-17C8784637B5}" destId="{87CC59AC-F757-8D45-A327-727B8704EAE4}" srcOrd="2" destOrd="0" presId="urn:microsoft.com/office/officeart/2005/8/layout/gear1"/>
    <dgm:cxn modelId="{06116713-0F17-F54B-809E-63B323B0F0A1}" type="presParOf" srcId="{C4FFB2DF-E82D-4E49-94EB-17C8784637B5}" destId="{CA67642C-0F30-B14A-A5D4-E40F233FB463}" srcOrd="3" destOrd="0" presId="urn:microsoft.com/office/officeart/2005/8/layout/gear1"/>
    <dgm:cxn modelId="{7ACF9D2B-7586-DB4E-9FD3-A152EF07F4DF}" type="presParOf" srcId="{C4FFB2DF-E82D-4E49-94EB-17C8784637B5}" destId="{1FDC9B02-ED99-9C42-BF2B-1CB33AB29A93}" srcOrd="4" destOrd="0" presId="urn:microsoft.com/office/officeart/2005/8/layout/gear1"/>
    <dgm:cxn modelId="{892C4DA9-24DA-5C43-8A04-BA77E819D903}" type="presParOf" srcId="{C4FFB2DF-E82D-4E49-94EB-17C8784637B5}" destId="{BD10F79B-509D-6F4F-8EFE-0AD0A2D85C45}" srcOrd="5" destOrd="0" presId="urn:microsoft.com/office/officeart/2005/8/layout/gear1"/>
    <dgm:cxn modelId="{11551F2E-8ABE-8047-8325-FC96D843A09F}" type="presParOf" srcId="{C4FFB2DF-E82D-4E49-94EB-17C8784637B5}" destId="{B48B1BA3-DF04-5146-9995-C1FFAF26975B}" srcOrd="6" destOrd="0" presId="urn:microsoft.com/office/officeart/2005/8/layout/gear1"/>
    <dgm:cxn modelId="{ACCFD038-FDF7-E847-8FF0-1545E74743DE}" type="presParOf" srcId="{C4FFB2DF-E82D-4E49-94EB-17C8784637B5}" destId="{6A4C4EE7-7574-EA48-9BB6-29B105C19F51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9735E-7632-FC40-890B-3D79C009D8AD}">
      <dsp:nvSpPr>
        <dsp:cNvPr id="0" name=""/>
        <dsp:cNvSpPr/>
      </dsp:nvSpPr>
      <dsp:spPr>
        <a:xfrm>
          <a:off x="3888501" y="1584087"/>
          <a:ext cx="2489279" cy="2489279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Provide consistent memory</a:t>
          </a:r>
          <a:endParaRPr lang="en-US" sz="2000" kern="1200" dirty="0"/>
        </a:p>
      </dsp:txBody>
      <dsp:txXfrm>
        <a:off x="4388957" y="2167189"/>
        <a:ext cx="1488367" cy="1279541"/>
      </dsp:txXfrm>
    </dsp:sp>
    <dsp:sp modelId="{CA67642C-0F30-B14A-A5D4-E40F233FB463}">
      <dsp:nvSpPr>
        <dsp:cNvPr id="0" name=""/>
        <dsp:cNvSpPr/>
      </dsp:nvSpPr>
      <dsp:spPr>
        <a:xfrm>
          <a:off x="2440193" y="995711"/>
          <a:ext cx="1810385" cy="1810385"/>
        </a:xfrm>
        <a:prstGeom prst="gear6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Migrate threads</a:t>
          </a:r>
          <a:endParaRPr lang="en-US" sz="2000" kern="1200" dirty="0"/>
        </a:p>
      </dsp:txBody>
      <dsp:txXfrm>
        <a:off x="2895963" y="1454236"/>
        <a:ext cx="898845" cy="893335"/>
      </dsp:txXfrm>
    </dsp:sp>
    <dsp:sp modelId="{B48B1BA3-DF04-5146-9995-C1FFAF26975B}">
      <dsp:nvSpPr>
        <dsp:cNvPr id="0" name=""/>
        <dsp:cNvSpPr/>
      </dsp:nvSpPr>
      <dsp:spPr>
        <a:xfrm>
          <a:off x="4012854" y="1155087"/>
          <a:ext cx="3061813" cy="3061813"/>
        </a:xfrm>
        <a:prstGeom prst="circularArrow">
          <a:avLst>
            <a:gd name="adj1" fmla="val 4878"/>
            <a:gd name="adj2" fmla="val 312630"/>
            <a:gd name="adj3" fmla="val 3167409"/>
            <a:gd name="adj4" fmla="val 15187974"/>
            <a:gd name="adj5" fmla="val 569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4C4EE7-7574-EA48-9BB6-29B105C19F51}">
      <dsp:nvSpPr>
        <dsp:cNvPr id="0" name=""/>
        <dsp:cNvSpPr/>
      </dsp:nvSpPr>
      <dsp:spPr>
        <a:xfrm>
          <a:off x="2119577" y="593718"/>
          <a:ext cx="2315030" cy="231503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5725F-2371-3848-BB75-3B1F8183D87D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F258C-EE56-F24C-BCE1-E4640E00F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02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97BE6-6D44-4063-B076-D4A9E446F47C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E949F-35FA-47C2-9229-4CAC943BB6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96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E949F-35FA-47C2-9229-4CAC943BB63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00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Modify clang/LLVM to emit multi-ISA binaries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Lower application source into LLVM IR</a:t>
            </a:r>
          </a:p>
          <a:p>
            <a:pPr marL="1085850" lvl="2" indent="-171450">
              <a:buFontTx/>
              <a:buChar char="-"/>
            </a:pPr>
            <a:r>
              <a:rPr lang="en-US" baseline="0" dirty="0" smtClean="0"/>
              <a:t>Insert migration points at function entry/exit (library function call)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Analyze and instrument LLVM IR</a:t>
            </a:r>
          </a:p>
          <a:p>
            <a:pPr marL="1085850" lvl="2" indent="-171450">
              <a:buFontTx/>
              <a:buChar char="-"/>
            </a:pPr>
            <a:r>
              <a:rPr lang="en-US" baseline="0" dirty="0" smtClean="0"/>
              <a:t>Run liveness analysis to determine which program variables are alive at potential transformation sites, i.e., all function call sites</a:t>
            </a:r>
          </a:p>
          <a:p>
            <a:pPr marL="1085850" lvl="2" indent="-171450">
              <a:buFontTx/>
              <a:buChar char="-"/>
            </a:pPr>
            <a:r>
              <a:rPr lang="en-US" baseline="0" dirty="0" smtClean="0"/>
              <a:t>Adjust linkage of global variables &amp; add symbol names so alignment tool can adjust layout</a:t>
            </a:r>
          </a:p>
          <a:p>
            <a:pPr marL="1085850" lvl="2" indent="-171450">
              <a:buFontTx/>
              <a:buChar char="-"/>
            </a:pPr>
            <a:r>
              <a:rPr lang="en-US" baseline="0" dirty="0" smtClean="0"/>
              <a:t>Because we use single set of IR, can guarantee implementations are semantically equivalent, i.e. isomorphic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In back-ends</a:t>
            </a:r>
          </a:p>
          <a:p>
            <a:pPr marL="1085850" lvl="2" indent="-171450">
              <a:buFontTx/>
              <a:buChar char="-"/>
            </a:pPr>
            <a:r>
              <a:rPr lang="en-US" baseline="0" dirty="0" smtClean="0"/>
              <a:t>Record where live values are allocated in function activation, i.e., registers or stack slots</a:t>
            </a:r>
          </a:p>
          <a:p>
            <a:pPr marL="1543050" lvl="3" indent="-171450">
              <a:buFontTx/>
              <a:buChar char="-"/>
            </a:pPr>
            <a:r>
              <a:rPr lang="en-US" baseline="0" dirty="0" smtClean="0"/>
              <a:t>Stack transformation runtime uses this metadata to transform stack</a:t>
            </a:r>
          </a:p>
          <a:p>
            <a:pPr marL="1085850" lvl="2" indent="-171450">
              <a:buFontTx/>
              <a:buChar char="-"/>
            </a:pPr>
            <a:r>
              <a:rPr lang="en-US" baseline="0" dirty="0" smtClean="0"/>
              <a:t>Record frame unwinding metadata</a:t>
            </a:r>
          </a:p>
          <a:p>
            <a:pPr marL="1543050" lvl="3" indent="-171450">
              <a:buFontTx/>
              <a:buChar char="-"/>
            </a:pPr>
            <a:r>
              <a:rPr lang="en-US" baseline="0" dirty="0" smtClean="0"/>
              <a:t>Similar to DWARF, but MUCH faster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Customized linking &amp; post-processing creates uniform virtual memory space, adds stack transformation metadata to binaries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E949F-35FA-47C2-9229-4CAC943BB6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4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LLVM</a:t>
            </a:r>
            <a:r>
              <a:rPr lang="en-US" baseline="0" dirty="0" smtClean="0"/>
              <a:t> toolchain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Clang</a:t>
            </a:r>
            <a:r>
              <a:rPr lang="en-US" baseline="0" dirty="0" smtClean="0"/>
              <a:t> – “C language frontend” – consumes C/C++ and emits LLVM IR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LLVM middle-end – language &amp; architecture-agnostic optimizer – consumes LLVM IR and emits LLVM IR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LLVM back-end – code generation (e.g., instruction selection, register allocation) for each ISA – consumes LLVM IR and emits machine code</a:t>
            </a:r>
          </a:p>
          <a:p>
            <a:endParaRPr lang="en-US" baseline="0" dirty="0" smtClean="0"/>
          </a:p>
          <a:p>
            <a:r>
              <a:rPr lang="en-US" dirty="0" smtClean="0"/>
              <a:t>We</a:t>
            </a:r>
            <a:r>
              <a:rPr lang="en-US" baseline="0" dirty="0" smtClean="0"/>
              <a:t> track live values in the IR using the “</a:t>
            </a:r>
            <a:r>
              <a:rPr lang="en-US" baseline="0" dirty="0" err="1" smtClean="0"/>
              <a:t>stackmap</a:t>
            </a:r>
            <a:r>
              <a:rPr lang="en-US" baseline="0" dirty="0" smtClean="0"/>
              <a:t>” intrinsic (https://llvm.org/docs/StackMaps.html).  We add live values as an argument to the stack map, and during the code generation (LLVM backend) phase each ISA’s backend records where the IR-level value is allocated for each ISA.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LLVM’s bitcode/IR is *mostly* ISA-agnostic because</a:t>
            </a:r>
            <a:r>
              <a:rPr lang="en-US" baseline="0" dirty="0" smtClean="0"/>
              <a:t> some ISA-specific operations get exposed in the IR</a:t>
            </a:r>
            <a:r>
              <a:rPr lang="en-US" dirty="0" smtClean="0"/>
              <a:t>, e.g., </a:t>
            </a:r>
            <a:r>
              <a:rPr lang="en-US" baseline="0" dirty="0" smtClean="0"/>
              <a:t>atomic operations, built-ins (hardware transactional memory functionality)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E949F-35FA-47C2-9229-4CAC943BB6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11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Post-process =</a:t>
            </a:r>
            <a:r>
              <a:rPr lang="en-US" baseline="0" dirty="0" smtClean="0"/>
              <a:t> rearrange LLVM’s </a:t>
            </a:r>
            <a:r>
              <a:rPr lang="en-US" baseline="0" dirty="0" err="1" smtClean="0"/>
              <a:t>stackmap</a:t>
            </a:r>
            <a:r>
              <a:rPr lang="en-US" baseline="0" dirty="0" smtClean="0"/>
              <a:t> section into my own sections.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E949F-35FA-47C2-9229-4CAC943BB6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07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E949F-35FA-47C2-9229-4CAC943BB6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62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Stack transformation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Read the thread’s register set &amp; attach to the stack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Unwind the stack</a:t>
            </a:r>
            <a:r>
              <a:rPr lang="en-US" baseline="0" dirty="0" smtClean="0"/>
              <a:t> to find live function calls &amp; calculate size for new stack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Transform each frame between ISA-specific formats, i.e. copy live values to the appropriate locations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Thread migration service: __</a:t>
            </a:r>
            <a:r>
              <a:rPr lang="en-US" baseline="0" dirty="0" err="1" smtClean="0"/>
              <a:t>sched_setaffinity_popcorn</a:t>
            </a:r>
            <a:r>
              <a:rPr lang="en-US" baseline="0" dirty="0" smtClean="0"/>
              <a:t> system call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OS copies PC, SP &amp; FBP between ISA-specific equivalents (heterogeneous continuation)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Resumes in well-known location, fixes up floating-point registers (kernel doesn’t want to touch them)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E949F-35FA-47C2-9229-4CAC943BB6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00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phase of runtime: read the thread’s current stack, which lets us find</a:t>
            </a:r>
            <a:r>
              <a:rPr lang="en-US" baseline="0" dirty="0" smtClean="0"/>
              <a:t> the open function activations &amp; their associated metadata entries.  We can then calculate the size of the transformed stack from their metadata entries.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E949F-35FA-47C2-9229-4CAC943BB6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55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runtime handles pointers to stack variables as well:</a:t>
            </a:r>
          </a:p>
          <a:p>
            <a:pPr marL="228600" indent="-228600">
              <a:buAutoNum type="arabicPeriod"/>
            </a:pPr>
            <a:r>
              <a:rPr lang="en-US" dirty="0" smtClean="0"/>
              <a:t>The</a:t>
            </a:r>
            <a:r>
              <a:rPr lang="en-US" baseline="0" dirty="0" smtClean="0"/>
              <a:t> compiler generates enough type information to tell the runtime whether a live value is a pointer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When copying a pointer between the source &amp; destination activations, the runtime checks if it points to within the stack’s bounds</a:t>
            </a:r>
          </a:p>
          <a:p>
            <a:pPr marL="685800" lvl="1" indent="-228600">
              <a:buAutoNum type="arabicPeriod"/>
            </a:pPr>
            <a:r>
              <a:rPr lang="en-US" baseline="0" dirty="0" smtClean="0"/>
              <a:t>If so, the runtime records a “fixup”, meaning that the pointer needs to be reified </a:t>
            </a:r>
            <a:r>
              <a:rPr lang="en-US" b="1" baseline="0" dirty="0" smtClean="0"/>
              <a:t>after</a:t>
            </a:r>
            <a:r>
              <a:rPr lang="en-US" b="0" baseline="0" dirty="0" smtClean="0"/>
              <a:t> the pointed-to data has been relocated to the transformed stack</a:t>
            </a:r>
          </a:p>
          <a:p>
            <a:pPr marL="228600" lvl="0" indent="-228600">
              <a:buAutoNum type="arabicPeriod"/>
            </a:pPr>
            <a:r>
              <a:rPr lang="en-US" b="0" baseline="0" dirty="0" smtClean="0"/>
              <a:t>When copying stack-allocated data from source to destination, the runtime checks if any fixups point to the data on the source stack.  If so, the pointer is reified on the destination stack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E949F-35FA-47C2-9229-4CAC943BB6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5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State transformation latency for all migration points across several NPB applications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Graph shows minimum, average, maximum latencies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E949F-35FA-47C2-9229-4CAC943BB6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08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E949F-35FA-47C2-9229-4CAC943BB63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48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When we</a:t>
            </a:r>
            <a:r>
              <a:rPr lang="en-US" baseline="0" dirty="0" smtClean="0"/>
              <a:t> decide to migrate the thread, kernel 1 tells kernel 2 to set up OS-side data structures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user thread is migrated by the kernels (it goes to sleep on kernel 1 and is re-instantiated on kernel 2), and as it begins fetching instructions, kernel 2 maps the ISA-specific machine code into memory</a:t>
            </a:r>
          </a:p>
          <a:p>
            <a:pPr marL="685800" lvl="1" indent="-228600">
              <a:buAutoNum type="arabicPeriod"/>
            </a:pPr>
            <a:r>
              <a:rPr lang="en-US" baseline="0" dirty="0" smtClean="0"/>
              <a:t>The OS knows that it’s fetching instructions from a code page by permission bits (executable, readable), so rather than migrating the page from kernel 1 it loads the page from disk</a:t>
            </a:r>
          </a:p>
          <a:p>
            <a:pPr marL="228600" lvl="0" indent="-228600">
              <a:buAutoNum type="arabicPeriod"/>
            </a:pPr>
            <a:r>
              <a:rPr lang="en-US" baseline="0" dirty="0" smtClean="0"/>
              <a:t>The thread starts accessing data and causes a page fault because the page it tries to access is not mapped into memory</a:t>
            </a:r>
          </a:p>
          <a:p>
            <a:pPr marL="685800" lvl="1" indent="-228600">
              <a:buAutoNum type="arabicPeriod"/>
            </a:pPr>
            <a:r>
              <a:rPr lang="en-US" baseline="0" dirty="0" err="1" smtClean="0"/>
              <a:t>str</a:t>
            </a:r>
            <a:r>
              <a:rPr lang="en-US" baseline="0" dirty="0" smtClean="0"/>
              <a:t> (store register to memory), x1 is an integer register, [</a:t>
            </a:r>
            <a:r>
              <a:rPr lang="en-US" baseline="0" dirty="0" err="1" smtClean="0"/>
              <a:t>sp</a:t>
            </a:r>
            <a:r>
              <a:rPr lang="en-US" baseline="0" dirty="0" smtClean="0"/>
              <a:t>, #0xbeef] means the address generated by adding 0xbeef to the stack pointer register</a:t>
            </a:r>
          </a:p>
          <a:p>
            <a:pPr marL="228600" lvl="0" indent="-228600">
              <a:buAutoNum type="arabicPeriod"/>
            </a:pPr>
            <a:r>
              <a:rPr lang="en-US" baseline="0" dirty="0" smtClean="0"/>
              <a:t>Kernel 2 realizes that the thread is in the heterogeneous container, so at the page fault it asks kernel 1 if it has the page needed by the thread</a:t>
            </a:r>
          </a:p>
          <a:p>
            <a:pPr marL="228600" lvl="0" indent="-228600">
              <a:buAutoNum type="arabicPeriod"/>
            </a:pPr>
            <a:r>
              <a:rPr lang="en-US" baseline="0" dirty="0" smtClean="0"/>
              <a:t>Kernel 1 </a:t>
            </a:r>
            <a:r>
              <a:rPr lang="en-US" baseline="0" dirty="0" err="1" smtClean="0"/>
              <a:t>unmaps</a:t>
            </a:r>
            <a:r>
              <a:rPr lang="en-US" baseline="0" dirty="0" smtClean="0"/>
              <a:t> the page and sends it to kernel 2, who maps it into the thread’s address space and resumes the thread’s execution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E949F-35FA-47C2-9229-4CAC943BB63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07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Multiple</a:t>
            </a:r>
            <a:r>
              <a:rPr lang="en-US" baseline="0" dirty="0" smtClean="0"/>
              <a:t> OS-capable ISAs, machines with different performances and power consumption profiles according to applications and part of applications</a:t>
            </a:r>
          </a:p>
          <a:p>
            <a:r>
              <a:rPr lang="en-US" baseline="0" dirty="0" smtClean="0"/>
              <a:t>- How to leverage this? How can we have these ISAs working together? What is the programming model (can I run legacy code)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E949F-35FA-47C2-9229-4CAC943BB63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889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88FE2-48CF-4A75-92C1-C89325EADEE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187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E949F-35FA-47C2-9229-4CAC943BB63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532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88FE2-48CF-4A75-92C1-C89325EADEE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834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DA806-2169-47CD-99DD-CBC2EFD56A0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361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88FE2-48CF-4A75-92C1-C89325EADEE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390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Compiler implements program logic using features of each ISA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In</a:t>
            </a:r>
            <a:r>
              <a:rPr lang="en-US" baseline="0" dirty="0" smtClean="0"/>
              <a:t> this </a:t>
            </a:r>
            <a:r>
              <a:rPr lang="en-US" dirty="0" smtClean="0"/>
              <a:t>example: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ARMv8 has extremely flexible memory access capabilities, u</a:t>
            </a:r>
            <a:r>
              <a:rPr lang="en-US" baseline="0" dirty="0" smtClean="0"/>
              <a:t>pdates array pointers while performing addition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x86 doesn’t mix math with memory address generation, compiler generates addition and pointer updates in separate instructions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Green line denotes equivalence 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E949F-35FA-47C2-9229-4CAC943BB63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488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Downsides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Expensive – need to lift assembly to IR and then code-gen</a:t>
            </a:r>
          </a:p>
          <a:p>
            <a:pPr marL="1085850" lvl="2" indent="-171450">
              <a:buFontTx/>
              <a:buChar char="-"/>
            </a:pPr>
            <a:r>
              <a:rPr lang="en-US" dirty="0" smtClean="0"/>
              <a:t>May take a while to warm up code cache</a:t>
            </a:r>
          </a:p>
          <a:p>
            <a:pPr marL="1085850" lvl="2" indent="-171450">
              <a:buFontTx/>
              <a:buChar char="-"/>
            </a:pPr>
            <a:r>
              <a:rPr lang="en-US" dirty="0" smtClean="0"/>
              <a:t>Contention</a:t>
            </a:r>
            <a:r>
              <a:rPr lang="en-US" baseline="0" dirty="0" smtClean="0"/>
              <a:t> on emulator data structures in multithreaded scenarios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Code bloat – either put DBT framework in kernel (increase attack surface), or tie DBT into each application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E949F-35FA-47C2-9229-4CAC943BB63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90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Hardware transactional memory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Used for concurrency control, basically implements checkpointing in HW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As threads execute, start checkpointing at equivalence point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When we reach the next equivalence point, commit results &amp; start new checkpoint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Downsides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Processors must implement HTM (Intel x86 TSX, Power8 HTM)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Limitations in buffer sizes (4MB read, 22KB write on Intel; 8KB read, 8KB write buffer on Power8)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E949F-35FA-47C2-9229-4CAC943BB634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37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Work splitting across devices well studied in CPU/GPU literature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Programmability issues, limitations in kernel complexity, developer oftentimes has to help split data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Build new OpenMP runtime for smart load balancing across architectures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Use messaging layer to transparently migrate data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Runtime should dynamically adapt load across architectures</a:t>
            </a:r>
          </a:p>
          <a:p>
            <a:pPr marL="1085850" lvl="2" indent="-171450">
              <a:buFontTx/>
              <a:buChar char="-"/>
            </a:pPr>
            <a:r>
              <a:rPr lang="en-US" baseline="0" dirty="0" smtClean="0"/>
              <a:t>Load balance based on capabilities</a:t>
            </a:r>
          </a:p>
          <a:p>
            <a:pPr marL="1085850" lvl="2" indent="-171450">
              <a:buFontTx/>
              <a:buChar char="-"/>
            </a:pPr>
            <a:r>
              <a:rPr lang="en-US" baseline="0" dirty="0" smtClean="0"/>
              <a:t>Smart mapping of threads/customized data layout to prevent false sharing &amp; page “ping-pong”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E949F-35FA-47C2-9229-4CAC943BB634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029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E949F-35FA-47C2-9229-4CAC943BB634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69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Popcorn ecosystem: compiler, OS + runtime to enable application and thread migration across CPUs of different instruction set architectures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Takes unmodified application sources and compile them into multi-ISA binaries (instrumented and ready for migration)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Run on machines with CPUs of different ISAs, linked through some interconnect, and communicating at the OS level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Distributed OS providing a unified operating </a:t>
            </a:r>
            <a:r>
              <a:rPr lang="en-US" baseline="0" dirty="0" err="1" smtClean="0"/>
              <a:t>env</a:t>
            </a:r>
            <a:r>
              <a:rPr lang="en-US" baseline="0" dirty="0" smtClean="0"/>
              <a:t>. based on Linux and provide basic communication and control primitives for migration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User space runtime actually performs the translation upon migration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Migration is: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Transform arch specific state (mostly stack) using metadata from the compiler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Transfer on-demand the rest of the address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E949F-35FA-47C2-9229-4CAC943BB63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549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E949F-35FA-47C2-9229-4CAC943BB634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706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&lt;Local write&gt; + local read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&lt;Local read&gt; + remote reads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&lt;Remote read&gt; + local reads</a:t>
            </a:r>
          </a:p>
          <a:p>
            <a:pPr lvl="1"/>
            <a:r>
              <a:rPr lang="mr-IN" sz="2000" dirty="0" smtClean="0">
                <a:solidFill>
                  <a:schemeClr val="bg1">
                    <a:lumMod val="75000"/>
                  </a:schemeClr>
                </a:solidFill>
              </a:rPr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E949F-35FA-47C2-9229-4CAC943BB634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41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Talk about sequential and parallel phases:</a:t>
            </a:r>
          </a:p>
          <a:p>
            <a:pPr marL="628650" lvl="1" indent="-171450">
              <a:buFontTx/>
              <a:buChar char="-"/>
            </a:pPr>
            <a:r>
              <a:rPr lang="en-US" dirty="0" err="1" smtClean="0"/>
              <a:t>Seq</a:t>
            </a:r>
            <a:r>
              <a:rPr lang="en-US" dirty="0" smtClean="0"/>
              <a:t>: one core at 100%</a:t>
            </a:r>
            <a:r>
              <a:rPr lang="en-US" baseline="0" dirty="0" smtClean="0"/>
              <a:t> (not only IO)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Parallel: all cores</a:t>
            </a:r>
          </a:p>
          <a:p>
            <a:pPr marL="171450" lvl="0" indent="-171450">
              <a:buFontTx/>
              <a:buChar char="-"/>
            </a:pPr>
            <a:r>
              <a:rPr lang="en-US" dirty="0" smtClean="0"/>
              <a:t>Assuming a zero-cost migration time: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Executing the right phase on the right machine would yield:</a:t>
            </a:r>
          </a:p>
          <a:p>
            <a:pPr marL="1085850" lvl="2" indent="-171450">
              <a:buFontTx/>
              <a:buChar char="-"/>
            </a:pPr>
            <a:r>
              <a:rPr lang="en-US" dirty="0" smtClean="0"/>
              <a:t>32% execution time reduction compared to an only Xeon execution</a:t>
            </a:r>
          </a:p>
          <a:p>
            <a:pPr marL="1085850" lvl="2" indent="-171450">
              <a:buFontTx/>
              <a:buChar char="-"/>
            </a:pPr>
            <a:r>
              <a:rPr lang="en-US" dirty="0" smtClean="0"/>
              <a:t>63% execution time reduction / 76% energy consumption reduction compared to an only Cavium</a:t>
            </a:r>
            <a:r>
              <a:rPr lang="en-US" baseline="0" dirty="0" smtClean="0"/>
              <a:t> </a:t>
            </a:r>
            <a:r>
              <a:rPr lang="en-US" dirty="0" smtClean="0"/>
              <a:t>execution.</a:t>
            </a:r>
          </a:p>
          <a:p>
            <a:pPr marL="628650" lvl="1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E949F-35FA-47C2-9229-4CAC943BB6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83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Credits to Rob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E949F-35FA-47C2-9229-4CAC943BB6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95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For programmability reasons we focus on</a:t>
            </a:r>
            <a:r>
              <a:rPr lang="en-US" baseline="0" dirty="0" smtClean="0"/>
              <a:t> application written using the classical shared memory programming model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Popular languages C </a:t>
            </a:r>
            <a:r>
              <a:rPr lang="en-US" baseline="0" dirty="0" err="1" smtClean="0"/>
              <a:t>C</a:t>
            </a:r>
            <a:r>
              <a:rPr lang="en-US" baseline="0" dirty="0" smtClean="0"/>
              <a:t>++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No effort from the programmer to redesign the application or partition it across ISAs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Manageability: ecosystem enable automatic migration/distribution decisions without any explicit input from the programmer to leverage the benefits brought by heterogeneous </a:t>
            </a:r>
            <a:r>
              <a:rPr lang="en-US" baseline="0" dirty="0" err="1" smtClean="0"/>
              <a:t>environement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E949F-35FA-47C2-9229-4CAC943BB6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47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Message passing interface:</a:t>
            </a:r>
          </a:p>
          <a:p>
            <a:pPr marL="228600" indent="-228600">
              <a:buAutoNum type="arabicPeriod"/>
            </a:pPr>
            <a:r>
              <a:rPr lang="en-US" dirty="0" smtClean="0"/>
              <a:t>Significant developer effort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Redesign entire application for legacy code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Manual</a:t>
            </a:r>
            <a:r>
              <a:rPr lang="en-US" baseline="0" dirty="0" smtClean="0"/>
              <a:t> data movement</a:t>
            </a:r>
          </a:p>
          <a:p>
            <a:pPr marL="0" lvl="0" indent="0">
              <a:buNone/>
            </a:pPr>
            <a:r>
              <a:rPr lang="en-US" baseline="0" dirty="0" smtClean="0"/>
              <a:t>Virtualization</a:t>
            </a:r>
          </a:p>
          <a:p>
            <a:pPr marL="228600" lvl="0" indent="-228600">
              <a:buAutoNum type="arabicPeriod"/>
            </a:pPr>
            <a:r>
              <a:rPr lang="en-US" baseline="0" dirty="0" smtClean="0"/>
              <a:t>Managed languages - compile source code to intermediate representation, interpret by language VM on each ISA</a:t>
            </a:r>
          </a:p>
          <a:p>
            <a:pPr marL="685800" lvl="1" indent="-228600">
              <a:buAutoNum type="arabicPeriod"/>
            </a:pPr>
            <a:r>
              <a:rPr lang="en-US" baseline="0" dirty="0" smtClean="0"/>
              <a:t>VM virtualizes ISA, can automate some data transfers</a:t>
            </a:r>
          </a:p>
          <a:p>
            <a:pPr marL="685800" lvl="1" indent="-228600">
              <a:buAutoNum type="arabicPeriod"/>
            </a:pPr>
            <a:r>
              <a:rPr lang="en-US" baseline="0" dirty="0" smtClean="0"/>
              <a:t>Rewrite in new language – legacy not supported</a:t>
            </a:r>
          </a:p>
          <a:p>
            <a:pPr marL="685800" lvl="1" indent="-228600">
              <a:buAutoNum type="arabicPeriod"/>
            </a:pPr>
            <a:r>
              <a:rPr lang="en-US" baseline="0" dirty="0" smtClean="0"/>
              <a:t>Significant performance overheads</a:t>
            </a:r>
          </a:p>
          <a:p>
            <a:pPr marL="1143000" lvl="2" indent="-228600">
              <a:buAutoNum type="arabicPeriod"/>
            </a:pPr>
            <a:r>
              <a:rPr lang="en-US" baseline="0" dirty="0" smtClean="0"/>
              <a:t>VM tasks, e.g., garbage collection</a:t>
            </a:r>
          </a:p>
          <a:p>
            <a:pPr marL="1143000" lvl="2" indent="-228600">
              <a:buAutoNum type="arabicPeriod"/>
            </a:pPr>
            <a:r>
              <a:rPr lang="en-US" baseline="0" dirty="0" smtClean="0"/>
              <a:t>Interpreter/JIT compiler overheads</a:t>
            </a:r>
          </a:p>
          <a:p>
            <a:pPr marL="1143000" lvl="2" indent="-228600">
              <a:buAutoNum type="arabicPeriod"/>
            </a:pPr>
            <a:r>
              <a:rPr lang="en-US" baseline="0" dirty="0" smtClean="0"/>
              <a:t>Data transfers are slow</a:t>
            </a:r>
          </a:p>
          <a:p>
            <a:pPr marL="228600" lvl="0" indent="-228600">
              <a:buAutoNum type="arabicPeriod"/>
            </a:pPr>
            <a:r>
              <a:rPr lang="en-US" baseline="0" dirty="0" smtClean="0"/>
              <a:t>System emulation – lift ISA-specific machine code to IR, re-compile down to host ISA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E949F-35FA-47C2-9229-4CAC943BB6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68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Popcorn Toolchain creates two binaries with minimal architecture specific differences: content of the code section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For the rest (data): assume little endian and same size for primitive types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Layout each symbol at the same address in the virtual address space to maintain reference validity across migration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Mostly-common address space solves </a:t>
            </a:r>
            <a:r>
              <a:rPr lang="en-US" b="1" baseline="0" dirty="0" smtClean="0"/>
              <a:t>almost</a:t>
            </a:r>
            <a:r>
              <a:rPr lang="en-US" baseline="0" dirty="0" smtClean="0"/>
              <a:t> all issues related to references.  The exception is pointers to the stack, which are a nuisance.  There’s two ways to handle them:</a:t>
            </a:r>
          </a:p>
          <a:p>
            <a:pPr marL="228600" indent="-228600">
              <a:buAutoNum type="arabicPeriod"/>
            </a:pPr>
            <a:r>
              <a:rPr lang="en-US" baseline="0" dirty="0" err="1" smtClean="0"/>
              <a:t>Venkat</a:t>
            </a:r>
            <a:r>
              <a:rPr lang="en-US" baseline="0" dirty="0" smtClean="0"/>
              <a:t> – align stack objects (whose addresses are taken) at identical stack slots across all ISA-specific stack formats.  Very complete but highly invasive inside the compiler.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Me – at runtime, update references to stack objects to point to their relocated address.  See next slide for more information on relocation costs.</a:t>
            </a:r>
          </a:p>
          <a:p>
            <a:pPr marL="0" indent="0">
              <a:buNone/>
            </a:pPr>
            <a:r>
              <a:rPr lang="en-US" baseline="0" dirty="0" smtClean="0"/>
              <a:t>My approach can lead to problems when passing references to stack objects to other threads, but this is generally considered an anti-pattern.  There are a few places where this is valid, e.g., OpenMP shared variables, and I’m working on a possible solution.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E949F-35FA-47C2-9229-4CAC943BB6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78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This is a little more about the fundamental underpinnings on migration</a:t>
            </a:r>
            <a:r>
              <a:rPr lang="en-US" baseline="0" dirty="0" smtClean="0"/>
              <a:t> &amp; its costs</a:t>
            </a:r>
            <a:r>
              <a:rPr lang="en-US" dirty="0" smtClean="0"/>
              <a:t>.  This is probably too low-level</a:t>
            </a:r>
            <a:r>
              <a:rPr lang="en-US" baseline="0" dirty="0" smtClean="0"/>
              <a:t> for a presentation, but is in here for informational purposes.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x86-64 is strictly little-endian, but PowerPC &amp; ARM64 are bi-endian.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Reification of data: there </a:t>
            </a:r>
            <a:r>
              <a:rPr lang="en-US" b="1" baseline="0" dirty="0" smtClean="0"/>
              <a:t>is</a:t>
            </a:r>
            <a:r>
              <a:rPr lang="en-US" b="0" baseline="0" dirty="0" smtClean="0"/>
              <a:t> a cost if you look to more extravagant types like IEEE quad-precision (128-bit) floating point.  Some architectures support it, some don’t (and require software emulation).  SIMD is another pain point.  We disallow these types for now.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E949F-35FA-47C2-9229-4CAC943BB63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05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e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073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3505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53FBA91-0C50-4D0F-9FC9-694D5A06D392}" type="slidenum"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ctr"/>
              <a:t>‹#›</a:t>
            </a:fld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SSRG_logo_fin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6286500"/>
            <a:ext cx="104720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35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3505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53FBA91-0C50-4D0F-9FC9-694D5A06D392}" type="slidenum"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ctr"/>
              <a:t>‹#›</a:t>
            </a:fld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SSRG_logo_fin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6286500"/>
            <a:ext cx="104720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12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3505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53FBA91-0C50-4D0F-9FC9-694D5A06D392}" type="slidenum"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ctr"/>
              <a:t>‹#›</a:t>
            </a:fld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SSRG_logo_fin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6286500"/>
            <a:ext cx="104720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45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3505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53FBA91-0C50-4D0F-9FC9-694D5A06D392}" type="slidenum"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ctr"/>
              <a:t>‹#›</a:t>
            </a:fld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SSRG_logo_fin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6286500"/>
            <a:ext cx="104720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6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748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993143"/>
            <a:ext cx="6400800" cy="1835487"/>
          </a:xfrm>
        </p:spPr>
        <p:txBody>
          <a:bodyPr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authors, date, place etc.</a:t>
            </a:r>
            <a:endParaRPr lang="en-US" dirty="0"/>
          </a:p>
        </p:txBody>
      </p:sp>
      <p:pic>
        <p:nvPicPr>
          <p:cNvPr id="7" name="Picture 2" descr="Systems Software Research Grou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Bradley Department of Electrical &amp; Computer Engineeri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6251287"/>
            <a:ext cx="2445327" cy="50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70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3505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53FBA91-0C50-4D0F-9FC9-694D5A06D392}" type="slidenum"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ctr"/>
              <a:t>‹#›</a:t>
            </a:fld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399" y="1524000"/>
            <a:ext cx="8852187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12" descr="SSRG_logo_fin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6286500"/>
            <a:ext cx="104720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89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SSRG_logo_fin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6286500"/>
            <a:ext cx="104720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399" y="1524000"/>
            <a:ext cx="8852187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3505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53FBA91-0C50-4D0F-9FC9-694D5A06D392}" type="slidenum"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ctr"/>
              <a:t>‹#›</a:t>
            </a:fld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SSRG_logo_fin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6286500"/>
            <a:ext cx="104720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00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3505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53FBA91-0C50-4D0F-9FC9-694D5A06D392}" type="slidenum"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ctr"/>
              <a:t>‹#›</a:t>
            </a:fld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SSRG_logo_fin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6286500"/>
            <a:ext cx="1047206" cy="5334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152399" y="1524000"/>
            <a:ext cx="8852187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22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3505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53FBA91-0C50-4D0F-9FC9-694D5A06D392}" type="slidenum"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ctr"/>
              <a:t>‹#›</a:t>
            </a:fld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SSRG_logo_fin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6286500"/>
            <a:ext cx="1047206" cy="5334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399" y="1524000"/>
            <a:ext cx="8852187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036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 userDrawn="1"/>
        </p:nvSpPr>
        <p:spPr>
          <a:xfrm>
            <a:off x="3505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53FBA91-0C50-4D0F-9FC9-694D5A06D392}" type="slidenum"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ctr"/>
              <a:t>‹#›</a:t>
            </a:fld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SSRG_logo_fin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6286500"/>
            <a:ext cx="104720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52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374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2" name="Picture 11" descr="Virginia Tech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729" y="6385387"/>
            <a:ext cx="1735858" cy="37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" y="6223578"/>
            <a:ext cx="8852187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76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image" Target="../media/image1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sanghoon@vt.edu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tiff"/><Relationship Id="rId5" Type="http://schemas.openxmlformats.org/officeDocument/2006/relationships/image" Target="../media/image39.tiff"/><Relationship Id="rId4" Type="http://schemas.openxmlformats.org/officeDocument/2006/relationships/image" Target="../media/image38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tiff"/><Relationship Id="rId3" Type="http://schemas.openxmlformats.org/officeDocument/2006/relationships/image" Target="../media/image39.tiff"/><Relationship Id="rId7" Type="http://schemas.openxmlformats.org/officeDocument/2006/relationships/image" Target="../media/image37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tif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tiff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26" Type="http://schemas.openxmlformats.org/officeDocument/2006/relationships/image" Target="../media/image73.jpeg"/><Relationship Id="rId3" Type="http://schemas.openxmlformats.org/officeDocument/2006/relationships/image" Target="../media/image50.png"/><Relationship Id="rId21" Type="http://schemas.openxmlformats.org/officeDocument/2006/relationships/image" Target="../media/image68.png"/><Relationship Id="rId7" Type="http://schemas.openxmlformats.org/officeDocument/2006/relationships/image" Target="../media/image54.jpe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5" Type="http://schemas.openxmlformats.org/officeDocument/2006/relationships/image" Target="../media/image72.jpe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63.jpeg"/><Relationship Id="rId20" Type="http://schemas.openxmlformats.org/officeDocument/2006/relationships/image" Target="../media/image67.png"/><Relationship Id="rId29" Type="http://schemas.openxmlformats.org/officeDocument/2006/relationships/image" Target="../media/image7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24" Type="http://schemas.openxmlformats.org/officeDocument/2006/relationships/image" Target="../media/image71.png"/><Relationship Id="rId5" Type="http://schemas.openxmlformats.org/officeDocument/2006/relationships/image" Target="../media/image52.jpeg"/><Relationship Id="rId15" Type="http://schemas.openxmlformats.org/officeDocument/2006/relationships/image" Target="../media/image62.jpeg"/><Relationship Id="rId23" Type="http://schemas.openxmlformats.org/officeDocument/2006/relationships/image" Target="../media/image70.png"/><Relationship Id="rId28" Type="http://schemas.openxmlformats.org/officeDocument/2006/relationships/image" Target="../media/image75.jpeg"/><Relationship Id="rId10" Type="http://schemas.openxmlformats.org/officeDocument/2006/relationships/image" Target="../media/image57.jpeg"/><Relationship Id="rId19" Type="http://schemas.openxmlformats.org/officeDocument/2006/relationships/image" Target="../media/image66.png"/><Relationship Id="rId31" Type="http://schemas.openxmlformats.org/officeDocument/2006/relationships/image" Target="../media/image78.jpg"/><Relationship Id="rId4" Type="http://schemas.openxmlformats.org/officeDocument/2006/relationships/image" Target="../media/image51.jpeg"/><Relationship Id="rId9" Type="http://schemas.openxmlformats.org/officeDocument/2006/relationships/image" Target="../media/image56.jpeg"/><Relationship Id="rId14" Type="http://schemas.openxmlformats.org/officeDocument/2006/relationships/image" Target="../media/image61.jpeg"/><Relationship Id="rId22" Type="http://schemas.openxmlformats.org/officeDocument/2006/relationships/image" Target="../media/image69.png"/><Relationship Id="rId27" Type="http://schemas.openxmlformats.org/officeDocument/2006/relationships/image" Target="../media/image74.jpeg"/><Relationship Id="rId30" Type="http://schemas.openxmlformats.org/officeDocument/2006/relationships/image" Target="../media/image77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polivier@vt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rlyerly@vt.edu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202" y="1647651"/>
            <a:ext cx="8467595" cy="1793875"/>
          </a:xfrm>
        </p:spPr>
        <p:txBody>
          <a:bodyPr>
            <a:noAutofit/>
          </a:bodyPr>
          <a:lstStyle/>
          <a:p>
            <a:r>
              <a:rPr lang="en-US" b="1" dirty="0">
                <a:ea typeface="宋体" charset="-122"/>
                <a:cs typeface="宋体" charset="-122"/>
              </a:rPr>
              <a:t>Popcorn Linux: </a:t>
            </a:r>
            <a:r>
              <a:rPr lang="en-US" b="1" dirty="0" smtClean="0">
                <a:ea typeface="宋体" charset="-122"/>
                <a:cs typeface="宋体" charset="-122"/>
              </a:rPr>
              <a:t>Compiler &amp; OS </a:t>
            </a:r>
            <a:r>
              <a:rPr lang="en-US" b="1" dirty="0">
                <a:ea typeface="宋体" charset="-122"/>
                <a:cs typeface="宋体" charset="-122"/>
              </a:rPr>
              <a:t>Support </a:t>
            </a:r>
            <a:r>
              <a:rPr lang="en-US" b="1" smtClean="0">
                <a:ea typeface="宋体" charset="-122"/>
                <a:cs typeface="宋体" charset="-122"/>
              </a:rPr>
              <a:t>for </a:t>
            </a:r>
            <a:r>
              <a:rPr lang="en-US" b="1" smtClean="0">
                <a:ea typeface="宋体" charset="-122"/>
                <a:cs typeface="宋体" charset="-122"/>
              </a:rPr>
              <a:t>Execution Migration </a:t>
            </a:r>
            <a:r>
              <a:rPr lang="en-US" b="1" dirty="0">
                <a:ea typeface="宋体" charset="-122"/>
                <a:cs typeface="宋体" charset="-122"/>
              </a:rPr>
              <a:t>in Heterogeneous ISA Environments</a:t>
            </a:r>
          </a:p>
        </p:txBody>
      </p:sp>
      <p:pic>
        <p:nvPicPr>
          <p:cNvPr id="1026" name="Picture 2" descr="Systems Software Research Gro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radley Department of Electrical &amp; Computer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6251287"/>
            <a:ext cx="2445327" cy="50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irginia Te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729" y="6385387"/>
            <a:ext cx="1735858" cy="37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52400" y="6223578"/>
            <a:ext cx="8852187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14401" y="3997890"/>
            <a:ext cx="7315200" cy="139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宋体" charset="-122"/>
                <a:cs typeface="宋体" charset="-122"/>
              </a:rPr>
              <a:t>Pierre Olivier, Sang-</a:t>
            </a:r>
            <a:r>
              <a:rPr kumimoji="0" lang="en-US" altLang="zh-CN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宋体" charset="-122"/>
                <a:cs typeface="宋体" charset="-122"/>
              </a:rPr>
              <a:t>Hoon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宋体" charset="-122"/>
                <a:cs typeface="宋体" charset="-122"/>
              </a:rPr>
              <a:t> Kim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宋体" charset="-122"/>
                <a:cs typeface="宋体" charset="-122"/>
              </a:rPr>
              <a:t>Systems Software</a:t>
            </a:r>
            <a:r>
              <a:rPr kumimoji="0" lang="en-US" altLang="zh-CN" sz="28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宋体" charset="-122"/>
                <a:cs typeface="宋体" charset="-122"/>
              </a:rPr>
              <a:t> Research Group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宋体" charset="-122"/>
                <a:cs typeface="宋体" charset="-122"/>
              </a:rPr>
              <a:t>Virginia Tech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2"/>
              <a:buNone/>
              <a:tabLst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宋体" charset="-122"/>
              <a:cs typeface="宋体" charset="-122"/>
            </a:endParaRPr>
          </a:p>
          <a:p>
            <a:pPr lvl="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defRPr/>
            </a:pPr>
            <a:r>
              <a:rPr lang="en-US" altLang="zh-CN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ea typeface="宋体" charset="-122"/>
                <a:cs typeface="Courier New" panose="02070309020205020404" pitchFamily="49" charset="0"/>
              </a:rPr>
              <a:t>polivier@vt.edu</a:t>
            </a:r>
            <a:r>
              <a:rPr lang="en-US" altLang="zh-CN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ea typeface="宋体" charset="-122"/>
                <a:cs typeface="Courier New" panose="02070309020205020404" pitchFamily="49" charset="0"/>
              </a:rPr>
              <a:t>, </a:t>
            </a:r>
            <a:r>
              <a:rPr lang="en-US" altLang="zh-CN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ea typeface="宋体" charset="-122"/>
                <a:cs typeface="Courier New" panose="02070309020205020404" pitchFamily="49" charset="0"/>
              </a:rPr>
              <a:t>sanghoon@vt.edu</a:t>
            </a:r>
            <a:r>
              <a:rPr lang="en-US" altLang="zh-CN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ea typeface="宋体" charset="-122"/>
                <a:cs typeface="Courier New" panose="02070309020205020404" pitchFamily="49" charset="0"/>
              </a:rPr>
              <a:t> </a:t>
            </a:r>
            <a:endParaRPr lang="en-US" altLang="zh-CN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ea typeface="宋体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4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688"/>
    </mc:Choice>
    <mc:Fallback xmlns="">
      <p:transition spd="slow" advTm="6568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Multi-ISA Binaries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473462" y="4101960"/>
            <a:ext cx="2185977" cy="1966082"/>
          </a:xfrm>
          <a:custGeom>
            <a:avLst/>
            <a:gdLst>
              <a:gd name="connsiteX0" fmla="*/ 0 w 2176352"/>
              <a:gd name="connsiteY0" fmla="*/ 0 h 1754326"/>
              <a:gd name="connsiteX1" fmla="*/ 2176352 w 2176352"/>
              <a:gd name="connsiteY1" fmla="*/ 0 h 1754326"/>
              <a:gd name="connsiteX2" fmla="*/ 2176352 w 2176352"/>
              <a:gd name="connsiteY2" fmla="*/ 1754326 h 1754326"/>
              <a:gd name="connsiteX3" fmla="*/ 0 w 2176352"/>
              <a:gd name="connsiteY3" fmla="*/ 1754326 h 1754326"/>
              <a:gd name="connsiteX4" fmla="*/ 0 w 2176352"/>
              <a:gd name="connsiteY4" fmla="*/ 0 h 1754326"/>
              <a:gd name="connsiteX0" fmla="*/ 0 w 2176352"/>
              <a:gd name="connsiteY0" fmla="*/ 0 h 2264465"/>
              <a:gd name="connsiteX1" fmla="*/ 2176352 w 2176352"/>
              <a:gd name="connsiteY1" fmla="*/ 0 h 2264465"/>
              <a:gd name="connsiteX2" fmla="*/ 2176352 w 2176352"/>
              <a:gd name="connsiteY2" fmla="*/ 1754326 h 2264465"/>
              <a:gd name="connsiteX3" fmla="*/ 9625 w 2176352"/>
              <a:gd name="connsiteY3" fmla="*/ 2264465 h 2264465"/>
              <a:gd name="connsiteX4" fmla="*/ 0 w 2176352"/>
              <a:gd name="connsiteY4" fmla="*/ 0 h 2264465"/>
              <a:gd name="connsiteX0" fmla="*/ 0 w 2185977"/>
              <a:gd name="connsiteY0" fmla="*/ 0 h 2264465"/>
              <a:gd name="connsiteX1" fmla="*/ 2176352 w 2185977"/>
              <a:gd name="connsiteY1" fmla="*/ 0 h 2264465"/>
              <a:gd name="connsiteX2" fmla="*/ 2185977 w 2185977"/>
              <a:gd name="connsiteY2" fmla="*/ 2216339 h 2264465"/>
              <a:gd name="connsiteX3" fmla="*/ 9625 w 2185977"/>
              <a:gd name="connsiteY3" fmla="*/ 2264465 h 2264465"/>
              <a:gd name="connsiteX4" fmla="*/ 0 w 2185977"/>
              <a:gd name="connsiteY4" fmla="*/ 0 h 2264465"/>
              <a:gd name="connsiteX0" fmla="*/ 0 w 2185977"/>
              <a:gd name="connsiteY0" fmla="*/ 0 h 2264465"/>
              <a:gd name="connsiteX1" fmla="*/ 2176352 w 2185977"/>
              <a:gd name="connsiteY1" fmla="*/ 0 h 2264465"/>
              <a:gd name="connsiteX2" fmla="*/ 2185977 w 2185977"/>
              <a:gd name="connsiteY2" fmla="*/ 2254840 h 2264465"/>
              <a:gd name="connsiteX3" fmla="*/ 9625 w 2185977"/>
              <a:gd name="connsiteY3" fmla="*/ 2264465 h 2264465"/>
              <a:gd name="connsiteX4" fmla="*/ 0 w 2185977"/>
              <a:gd name="connsiteY4" fmla="*/ 0 h 2264465"/>
              <a:gd name="connsiteX0" fmla="*/ 0 w 2185977"/>
              <a:gd name="connsiteY0" fmla="*/ 0 h 2254840"/>
              <a:gd name="connsiteX1" fmla="*/ 2176352 w 2185977"/>
              <a:gd name="connsiteY1" fmla="*/ 0 h 2254840"/>
              <a:gd name="connsiteX2" fmla="*/ 2185977 w 2185977"/>
              <a:gd name="connsiteY2" fmla="*/ 2254840 h 2254840"/>
              <a:gd name="connsiteX3" fmla="*/ 19250 w 2185977"/>
              <a:gd name="connsiteY3" fmla="*/ 1956457 h 2254840"/>
              <a:gd name="connsiteX4" fmla="*/ 0 w 2185977"/>
              <a:gd name="connsiteY4" fmla="*/ 0 h 2254840"/>
              <a:gd name="connsiteX0" fmla="*/ 0 w 2205227"/>
              <a:gd name="connsiteY0" fmla="*/ 0 h 1966082"/>
              <a:gd name="connsiteX1" fmla="*/ 2176352 w 2205227"/>
              <a:gd name="connsiteY1" fmla="*/ 0 h 1966082"/>
              <a:gd name="connsiteX2" fmla="*/ 2205227 w 2205227"/>
              <a:gd name="connsiteY2" fmla="*/ 1966082 h 1966082"/>
              <a:gd name="connsiteX3" fmla="*/ 19250 w 2205227"/>
              <a:gd name="connsiteY3" fmla="*/ 1956457 h 1966082"/>
              <a:gd name="connsiteX4" fmla="*/ 0 w 2205227"/>
              <a:gd name="connsiteY4" fmla="*/ 0 h 1966082"/>
              <a:gd name="connsiteX0" fmla="*/ 0 w 2185977"/>
              <a:gd name="connsiteY0" fmla="*/ 0 h 1966082"/>
              <a:gd name="connsiteX1" fmla="*/ 2176352 w 2185977"/>
              <a:gd name="connsiteY1" fmla="*/ 0 h 1966082"/>
              <a:gd name="connsiteX2" fmla="*/ 2185977 w 2185977"/>
              <a:gd name="connsiteY2" fmla="*/ 1966082 h 1966082"/>
              <a:gd name="connsiteX3" fmla="*/ 19250 w 2185977"/>
              <a:gd name="connsiteY3" fmla="*/ 1956457 h 1966082"/>
              <a:gd name="connsiteX4" fmla="*/ 0 w 2185977"/>
              <a:gd name="connsiteY4" fmla="*/ 0 h 1966082"/>
              <a:gd name="connsiteX0" fmla="*/ 0 w 2185977"/>
              <a:gd name="connsiteY0" fmla="*/ 0 h 1966082"/>
              <a:gd name="connsiteX1" fmla="*/ 2176352 w 2185977"/>
              <a:gd name="connsiteY1" fmla="*/ 0 h 1966082"/>
              <a:gd name="connsiteX2" fmla="*/ 2185977 w 2185977"/>
              <a:gd name="connsiteY2" fmla="*/ 1966082 h 1966082"/>
              <a:gd name="connsiteX3" fmla="*/ 19250 w 2185977"/>
              <a:gd name="connsiteY3" fmla="*/ 1956457 h 1966082"/>
              <a:gd name="connsiteX4" fmla="*/ 0 w 2185977"/>
              <a:gd name="connsiteY4" fmla="*/ 0 h 1966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5977" h="1966082">
                <a:moveTo>
                  <a:pt x="0" y="0"/>
                </a:moveTo>
                <a:lnTo>
                  <a:pt x="2176352" y="0"/>
                </a:lnTo>
                <a:cubicBezTo>
                  <a:pt x="2179560" y="738780"/>
                  <a:pt x="2182769" y="1227302"/>
                  <a:pt x="2185977" y="1966082"/>
                </a:cubicBezTo>
                <a:lnTo>
                  <a:pt x="19250" y="1956457"/>
                </a:lnTo>
                <a:cubicBezTo>
                  <a:pt x="16042" y="1201635"/>
                  <a:pt x="3208" y="754822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3" y="1600200"/>
            <a:ext cx="4661338" cy="4525963"/>
          </a:xfrm>
        </p:spPr>
        <p:txBody>
          <a:bodyPr/>
          <a:lstStyle/>
          <a:p>
            <a:r>
              <a:rPr lang="en-US" dirty="0" smtClean="0"/>
              <a:t>Popcorn Compiler Toolchain builds </a:t>
            </a:r>
            <a:r>
              <a:rPr lang="en-US" b="1" dirty="0" smtClean="0"/>
              <a:t>multi-ISA binaries</a:t>
            </a:r>
          </a:p>
          <a:p>
            <a:pPr lvl="1"/>
            <a:r>
              <a:rPr lang="en-US" dirty="0" smtClean="0"/>
              <a:t>Create mostly-common virtual address space </a:t>
            </a:r>
          </a:p>
          <a:p>
            <a:pPr lvl="2"/>
            <a:r>
              <a:rPr lang="en-US" dirty="0" smtClean="0"/>
              <a:t>Valid across all ISAs</a:t>
            </a:r>
          </a:p>
          <a:p>
            <a:pPr lvl="1"/>
            <a:r>
              <a:rPr lang="en-US" dirty="0"/>
              <a:t>Instrument generated code with migration </a:t>
            </a:r>
            <a:r>
              <a:rPr lang="en-US" dirty="0" smtClean="0"/>
              <a:t>points</a:t>
            </a:r>
          </a:p>
          <a:p>
            <a:pPr lvl="1"/>
            <a:r>
              <a:rPr lang="en-US" dirty="0" smtClean="0"/>
              <a:t>Insert translation metadata</a:t>
            </a:r>
          </a:p>
          <a:p>
            <a:pPr lvl="2"/>
            <a:r>
              <a:rPr lang="en-US" dirty="0" smtClean="0"/>
              <a:t>Used by runtime to dynamically transform thread </a:t>
            </a:r>
            <a:r>
              <a:rPr lang="en-US" smtClean="0"/>
              <a:t>execution </a:t>
            </a:r>
            <a:br>
              <a:rPr lang="en-US" smtClean="0"/>
            </a:br>
            <a:r>
              <a:rPr lang="en-US" smtClean="0"/>
              <a:t>state </a:t>
            </a:r>
            <a:r>
              <a:rPr lang="en-US" dirty="0" smtClean="0"/>
              <a:t>(stack, registers) </a:t>
            </a:r>
            <a:r>
              <a:rPr lang="en-US" smtClean="0"/>
              <a:t>between </a:t>
            </a:r>
            <a:br>
              <a:rPr lang="en-US" smtClean="0"/>
            </a:br>
            <a:r>
              <a:rPr lang="en-US" smtClean="0"/>
              <a:t>ISA-specific </a:t>
            </a:r>
            <a:r>
              <a:rPr lang="en-US" dirty="0" smtClean="0"/>
              <a:t>formats </a:t>
            </a:r>
            <a:r>
              <a:rPr lang="en-US" smtClean="0"/>
              <a:t>at </a:t>
            </a:r>
            <a:br>
              <a:rPr lang="en-US" smtClean="0"/>
            </a:br>
            <a:r>
              <a:rPr lang="en-US" smtClean="0"/>
              <a:t>migration </a:t>
            </a:r>
            <a:r>
              <a:rPr lang="en-US" dirty="0" smtClean="0"/>
              <a:t>time</a:t>
            </a:r>
          </a:p>
        </p:txBody>
      </p:sp>
      <p:sp>
        <p:nvSpPr>
          <p:cNvPr id="9" name="Right Arrow 8"/>
          <p:cNvSpPr/>
          <p:nvPr/>
        </p:nvSpPr>
        <p:spPr>
          <a:xfrm>
            <a:off x="6233267" y="1920868"/>
            <a:ext cx="498456" cy="3662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134267" y="1685879"/>
            <a:ext cx="1021542" cy="1174985"/>
            <a:chOff x="1860331" y="4025462"/>
            <a:chExt cx="1072055" cy="1292772"/>
          </a:xfrm>
        </p:grpSpPr>
        <p:sp>
          <p:nvSpPr>
            <p:cNvPr id="5" name="Rectangle 4"/>
            <p:cNvSpPr/>
            <p:nvPr/>
          </p:nvSpPr>
          <p:spPr>
            <a:xfrm>
              <a:off x="1860331" y="4025462"/>
              <a:ext cx="767255" cy="98797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012731" y="4177862"/>
              <a:ext cx="767255" cy="98797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165131" y="4330262"/>
              <a:ext cx="767255" cy="98797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C/C++ Source</a:t>
              </a:r>
              <a:endParaRPr lang="en-US" sz="14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606352" y="4191775"/>
            <a:ext cx="1937399" cy="1019562"/>
            <a:chOff x="5000954" y="3918026"/>
            <a:chExt cx="1937399" cy="1019562"/>
          </a:xfrm>
        </p:grpSpPr>
        <p:sp>
          <p:nvSpPr>
            <p:cNvPr id="23" name="Cube 22"/>
            <p:cNvSpPr/>
            <p:nvPr/>
          </p:nvSpPr>
          <p:spPr>
            <a:xfrm>
              <a:off x="5000954" y="3927146"/>
              <a:ext cx="1010442" cy="1010442"/>
            </a:xfrm>
            <a:prstGeom prst="cub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Data</a:t>
              </a:r>
              <a:endParaRPr lang="en-US" sz="1200" dirty="0"/>
            </a:p>
          </p:txBody>
        </p:sp>
        <p:sp>
          <p:nvSpPr>
            <p:cNvPr id="27" name="Cube 26"/>
            <p:cNvSpPr/>
            <p:nvPr/>
          </p:nvSpPr>
          <p:spPr>
            <a:xfrm>
              <a:off x="5924810" y="3918026"/>
              <a:ext cx="1013543" cy="1013543"/>
            </a:xfrm>
            <a:prstGeom prst="cub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x86-64 Code</a:t>
              </a:r>
              <a:endParaRPr lang="en-US" sz="12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498170" y="5314538"/>
            <a:ext cx="978427" cy="585747"/>
            <a:chOff x="6823540" y="4975046"/>
            <a:chExt cx="1053399" cy="1065373"/>
          </a:xfrm>
        </p:grpSpPr>
        <p:sp>
          <p:nvSpPr>
            <p:cNvPr id="33" name="Cube 32"/>
            <p:cNvSpPr/>
            <p:nvPr/>
          </p:nvSpPr>
          <p:spPr>
            <a:xfrm>
              <a:off x="6897053" y="4975046"/>
              <a:ext cx="979886" cy="979886"/>
            </a:xfrm>
            <a:prstGeom prst="cube">
              <a:avLst>
                <a:gd name="adj" fmla="val 7581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2" name="Cube 31"/>
            <p:cNvSpPr/>
            <p:nvPr/>
          </p:nvSpPr>
          <p:spPr>
            <a:xfrm>
              <a:off x="6823540" y="5060533"/>
              <a:ext cx="979886" cy="979886"/>
            </a:xfrm>
            <a:prstGeom prst="cube">
              <a:avLst>
                <a:gd name="adj" fmla="val 7581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Transform </a:t>
              </a:r>
              <a:r>
                <a:rPr lang="en-US" sz="1200" dirty="0" smtClean="0"/>
                <a:t>Metadata</a:t>
              </a:r>
              <a:endParaRPr lang="en-US" sz="1200" dirty="0"/>
            </a:p>
          </p:txBody>
        </p:sp>
      </p:grpSp>
      <p:sp>
        <p:nvSpPr>
          <p:cNvPr id="37" name="Right Arrow 36"/>
          <p:cNvSpPr/>
          <p:nvPr/>
        </p:nvSpPr>
        <p:spPr>
          <a:xfrm rot="6788092">
            <a:off x="6684855" y="3553711"/>
            <a:ext cx="471058" cy="3662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6809181" y="1684579"/>
            <a:ext cx="1835579" cy="1741807"/>
            <a:chOff x="6819691" y="1915799"/>
            <a:chExt cx="1835579" cy="1741807"/>
          </a:xfrm>
        </p:grpSpPr>
        <p:sp>
          <p:nvSpPr>
            <p:cNvPr id="29" name="Rectangle 28"/>
            <p:cNvSpPr/>
            <p:nvPr/>
          </p:nvSpPr>
          <p:spPr>
            <a:xfrm rot="5400000">
              <a:off x="7675517" y="2614304"/>
              <a:ext cx="1591644" cy="36786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Popcorn Toolchain</a:t>
              </a:r>
              <a:endParaRPr lang="en-US" sz="1400" b="1" dirty="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819691" y="1915799"/>
              <a:ext cx="1468554" cy="1741807"/>
              <a:chOff x="6255101" y="3200371"/>
              <a:chExt cx="1468554" cy="1306365"/>
            </a:xfrm>
          </p:grpSpPr>
          <p:sp>
            <p:nvSpPr>
              <p:cNvPr id="13" name="Flowchart: Magnetic Disk 12"/>
              <p:cNvSpPr/>
              <p:nvPr/>
            </p:nvSpPr>
            <p:spPr>
              <a:xfrm>
                <a:off x="6255101" y="3967240"/>
                <a:ext cx="1468554" cy="539496"/>
              </a:xfrm>
              <a:prstGeom prst="flowChartMagneticDisk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400" b="1" dirty="0" smtClean="0"/>
                  <a:t>Post-Processing</a:t>
                </a:r>
                <a:endParaRPr lang="en-US" sz="1400" b="1" dirty="0"/>
              </a:p>
            </p:txBody>
          </p:sp>
          <p:sp>
            <p:nvSpPr>
              <p:cNvPr id="14" name="Flowchart: Magnetic Disk 13"/>
              <p:cNvSpPr/>
              <p:nvPr/>
            </p:nvSpPr>
            <p:spPr>
              <a:xfrm>
                <a:off x="6255103" y="3582923"/>
                <a:ext cx="1468552" cy="539496"/>
              </a:xfrm>
              <a:prstGeom prst="flowChartMagneticDisk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400" b="1" dirty="0" smtClean="0"/>
                  <a:t>Link</a:t>
                </a:r>
                <a:endParaRPr lang="en-US" sz="1400" b="1" dirty="0"/>
              </a:p>
            </p:txBody>
          </p:sp>
          <p:sp>
            <p:nvSpPr>
              <p:cNvPr id="15" name="Flowchart: Magnetic Disk 14"/>
              <p:cNvSpPr/>
              <p:nvPr/>
            </p:nvSpPr>
            <p:spPr>
              <a:xfrm>
                <a:off x="6255103" y="3200371"/>
                <a:ext cx="1468552" cy="539496"/>
              </a:xfrm>
              <a:prstGeom prst="flowChartMagneticDisk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400" b="1" dirty="0" smtClean="0"/>
                  <a:t>Compile</a:t>
                </a:r>
                <a:endParaRPr lang="en-US" sz="1400" b="1" dirty="0"/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6727720" y="4101960"/>
            <a:ext cx="2185977" cy="1966082"/>
          </a:xfrm>
          <a:custGeom>
            <a:avLst/>
            <a:gdLst>
              <a:gd name="connsiteX0" fmla="*/ 0 w 2176352"/>
              <a:gd name="connsiteY0" fmla="*/ 0 h 1754326"/>
              <a:gd name="connsiteX1" fmla="*/ 2176352 w 2176352"/>
              <a:gd name="connsiteY1" fmla="*/ 0 h 1754326"/>
              <a:gd name="connsiteX2" fmla="*/ 2176352 w 2176352"/>
              <a:gd name="connsiteY2" fmla="*/ 1754326 h 1754326"/>
              <a:gd name="connsiteX3" fmla="*/ 0 w 2176352"/>
              <a:gd name="connsiteY3" fmla="*/ 1754326 h 1754326"/>
              <a:gd name="connsiteX4" fmla="*/ 0 w 2176352"/>
              <a:gd name="connsiteY4" fmla="*/ 0 h 1754326"/>
              <a:gd name="connsiteX0" fmla="*/ 0 w 2176352"/>
              <a:gd name="connsiteY0" fmla="*/ 0 h 2264465"/>
              <a:gd name="connsiteX1" fmla="*/ 2176352 w 2176352"/>
              <a:gd name="connsiteY1" fmla="*/ 0 h 2264465"/>
              <a:gd name="connsiteX2" fmla="*/ 2176352 w 2176352"/>
              <a:gd name="connsiteY2" fmla="*/ 1754326 h 2264465"/>
              <a:gd name="connsiteX3" fmla="*/ 9625 w 2176352"/>
              <a:gd name="connsiteY3" fmla="*/ 2264465 h 2264465"/>
              <a:gd name="connsiteX4" fmla="*/ 0 w 2176352"/>
              <a:gd name="connsiteY4" fmla="*/ 0 h 2264465"/>
              <a:gd name="connsiteX0" fmla="*/ 0 w 2185977"/>
              <a:gd name="connsiteY0" fmla="*/ 0 h 2264465"/>
              <a:gd name="connsiteX1" fmla="*/ 2176352 w 2185977"/>
              <a:gd name="connsiteY1" fmla="*/ 0 h 2264465"/>
              <a:gd name="connsiteX2" fmla="*/ 2185977 w 2185977"/>
              <a:gd name="connsiteY2" fmla="*/ 2216339 h 2264465"/>
              <a:gd name="connsiteX3" fmla="*/ 9625 w 2185977"/>
              <a:gd name="connsiteY3" fmla="*/ 2264465 h 2264465"/>
              <a:gd name="connsiteX4" fmla="*/ 0 w 2185977"/>
              <a:gd name="connsiteY4" fmla="*/ 0 h 2264465"/>
              <a:gd name="connsiteX0" fmla="*/ 0 w 2185977"/>
              <a:gd name="connsiteY0" fmla="*/ 0 h 2264465"/>
              <a:gd name="connsiteX1" fmla="*/ 2176352 w 2185977"/>
              <a:gd name="connsiteY1" fmla="*/ 0 h 2264465"/>
              <a:gd name="connsiteX2" fmla="*/ 2185977 w 2185977"/>
              <a:gd name="connsiteY2" fmla="*/ 2254840 h 2264465"/>
              <a:gd name="connsiteX3" fmla="*/ 9625 w 2185977"/>
              <a:gd name="connsiteY3" fmla="*/ 2264465 h 2264465"/>
              <a:gd name="connsiteX4" fmla="*/ 0 w 2185977"/>
              <a:gd name="connsiteY4" fmla="*/ 0 h 2264465"/>
              <a:gd name="connsiteX0" fmla="*/ 0 w 2185977"/>
              <a:gd name="connsiteY0" fmla="*/ 0 h 2254840"/>
              <a:gd name="connsiteX1" fmla="*/ 2176352 w 2185977"/>
              <a:gd name="connsiteY1" fmla="*/ 0 h 2254840"/>
              <a:gd name="connsiteX2" fmla="*/ 2185977 w 2185977"/>
              <a:gd name="connsiteY2" fmla="*/ 2254840 h 2254840"/>
              <a:gd name="connsiteX3" fmla="*/ 19250 w 2185977"/>
              <a:gd name="connsiteY3" fmla="*/ 1956457 h 2254840"/>
              <a:gd name="connsiteX4" fmla="*/ 0 w 2185977"/>
              <a:gd name="connsiteY4" fmla="*/ 0 h 2254840"/>
              <a:gd name="connsiteX0" fmla="*/ 0 w 2205227"/>
              <a:gd name="connsiteY0" fmla="*/ 0 h 1966082"/>
              <a:gd name="connsiteX1" fmla="*/ 2176352 w 2205227"/>
              <a:gd name="connsiteY1" fmla="*/ 0 h 1966082"/>
              <a:gd name="connsiteX2" fmla="*/ 2205227 w 2205227"/>
              <a:gd name="connsiteY2" fmla="*/ 1966082 h 1966082"/>
              <a:gd name="connsiteX3" fmla="*/ 19250 w 2205227"/>
              <a:gd name="connsiteY3" fmla="*/ 1956457 h 1966082"/>
              <a:gd name="connsiteX4" fmla="*/ 0 w 2205227"/>
              <a:gd name="connsiteY4" fmla="*/ 0 h 1966082"/>
              <a:gd name="connsiteX0" fmla="*/ 0 w 2185977"/>
              <a:gd name="connsiteY0" fmla="*/ 0 h 1966082"/>
              <a:gd name="connsiteX1" fmla="*/ 2176352 w 2185977"/>
              <a:gd name="connsiteY1" fmla="*/ 0 h 1966082"/>
              <a:gd name="connsiteX2" fmla="*/ 2185977 w 2185977"/>
              <a:gd name="connsiteY2" fmla="*/ 1966082 h 1966082"/>
              <a:gd name="connsiteX3" fmla="*/ 19250 w 2185977"/>
              <a:gd name="connsiteY3" fmla="*/ 1956457 h 1966082"/>
              <a:gd name="connsiteX4" fmla="*/ 0 w 2185977"/>
              <a:gd name="connsiteY4" fmla="*/ 0 h 1966082"/>
              <a:gd name="connsiteX0" fmla="*/ 0 w 2185977"/>
              <a:gd name="connsiteY0" fmla="*/ 0 h 1966082"/>
              <a:gd name="connsiteX1" fmla="*/ 2176352 w 2185977"/>
              <a:gd name="connsiteY1" fmla="*/ 0 h 1966082"/>
              <a:gd name="connsiteX2" fmla="*/ 2185977 w 2185977"/>
              <a:gd name="connsiteY2" fmla="*/ 1966082 h 1966082"/>
              <a:gd name="connsiteX3" fmla="*/ 19250 w 2185977"/>
              <a:gd name="connsiteY3" fmla="*/ 1956457 h 1966082"/>
              <a:gd name="connsiteX4" fmla="*/ 0 w 2185977"/>
              <a:gd name="connsiteY4" fmla="*/ 0 h 1966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5977" h="1966082">
                <a:moveTo>
                  <a:pt x="0" y="0"/>
                </a:moveTo>
                <a:lnTo>
                  <a:pt x="2176352" y="0"/>
                </a:lnTo>
                <a:cubicBezTo>
                  <a:pt x="2179560" y="738780"/>
                  <a:pt x="2182769" y="1227302"/>
                  <a:pt x="2185977" y="1966082"/>
                </a:cubicBezTo>
                <a:lnTo>
                  <a:pt x="19250" y="1956457"/>
                </a:lnTo>
                <a:cubicBezTo>
                  <a:pt x="16042" y="1201635"/>
                  <a:pt x="3208" y="754822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0" name="Cube 39"/>
          <p:cNvSpPr/>
          <p:nvPr/>
        </p:nvSpPr>
        <p:spPr>
          <a:xfrm>
            <a:off x="6860610" y="4200895"/>
            <a:ext cx="1010442" cy="1010442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</a:t>
            </a:r>
            <a:endParaRPr lang="en-US" sz="12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7752428" y="5314538"/>
            <a:ext cx="978427" cy="585747"/>
            <a:chOff x="6823540" y="4975046"/>
            <a:chExt cx="1053399" cy="1065373"/>
          </a:xfrm>
        </p:grpSpPr>
        <p:sp>
          <p:nvSpPr>
            <p:cNvPr id="44" name="Cube 43"/>
            <p:cNvSpPr/>
            <p:nvPr/>
          </p:nvSpPr>
          <p:spPr>
            <a:xfrm>
              <a:off x="6897053" y="4975046"/>
              <a:ext cx="979886" cy="979886"/>
            </a:xfrm>
            <a:prstGeom prst="cube">
              <a:avLst>
                <a:gd name="adj" fmla="val 7581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5" name="Cube 44"/>
            <p:cNvSpPr/>
            <p:nvPr/>
          </p:nvSpPr>
          <p:spPr>
            <a:xfrm>
              <a:off x="6823540" y="5060533"/>
              <a:ext cx="979886" cy="979886"/>
            </a:xfrm>
            <a:prstGeom prst="cube">
              <a:avLst>
                <a:gd name="adj" fmla="val 7581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Transform </a:t>
              </a:r>
              <a:r>
                <a:rPr lang="en-US" sz="1200" dirty="0" smtClean="0"/>
                <a:t>Metadata</a:t>
              </a:r>
              <a:endParaRPr lang="en-US" sz="1200" dirty="0"/>
            </a:p>
          </p:txBody>
        </p:sp>
      </p:grpSp>
      <p:sp>
        <p:nvSpPr>
          <p:cNvPr id="46" name="Cube 45"/>
          <p:cNvSpPr/>
          <p:nvPr/>
        </p:nvSpPr>
        <p:spPr>
          <a:xfrm>
            <a:off x="7899502" y="4223152"/>
            <a:ext cx="861849" cy="861849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ARM64 Code</a:t>
            </a:r>
            <a:endParaRPr lang="en-US" sz="1200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994" y="5501684"/>
            <a:ext cx="578676" cy="3816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610" y="5533966"/>
            <a:ext cx="723180" cy="23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9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Multi-ISA Binaries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Minimize costs of migrating threads between ISAs</a:t>
            </a:r>
          </a:p>
          <a:p>
            <a:pPr lvl="1"/>
            <a:r>
              <a:rPr lang="en-US" b="1" dirty="0" smtClean="0"/>
              <a:t>Reification </a:t>
            </a:r>
            <a:r>
              <a:rPr lang="en-US" dirty="0" smtClean="0"/>
              <a:t>– cost of changing the binary representation to match what’s supported by the ISA</a:t>
            </a:r>
          </a:p>
          <a:p>
            <a:pPr lvl="2"/>
            <a:r>
              <a:rPr lang="en-US" dirty="0" smtClean="0"/>
              <a:t>Data: no cost, assume little-endian &amp; equal sizes for primitive types</a:t>
            </a:r>
          </a:p>
          <a:p>
            <a:pPr lvl="2"/>
            <a:r>
              <a:rPr lang="en-US" dirty="0" smtClean="0"/>
              <a:t>Code: cost incurred offline – compiler generates code for each ISA</a:t>
            </a:r>
          </a:p>
          <a:p>
            <a:pPr lvl="1"/>
            <a:r>
              <a:rPr lang="en-US" b="1" dirty="0" smtClean="0"/>
              <a:t>Relocation </a:t>
            </a:r>
            <a:r>
              <a:rPr lang="en-US" dirty="0" smtClean="0"/>
              <a:t>– cost of moving data to different addresses</a:t>
            </a:r>
          </a:p>
          <a:p>
            <a:pPr lvl="2"/>
            <a:r>
              <a:rPr lang="en-US" dirty="0" smtClean="0"/>
              <a:t>Cost of copying memory between different addresses</a:t>
            </a:r>
          </a:p>
          <a:p>
            <a:pPr lvl="2"/>
            <a:r>
              <a:rPr lang="en-US" dirty="0" smtClean="0"/>
              <a:t>Cost of updating references (e.g., pointers) to those binary objects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94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Popcorn Compiler Toolchain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Built on </a:t>
            </a:r>
            <a:r>
              <a:rPr lang="en-US" dirty="0"/>
              <a:t>top of clang/LLVM</a:t>
            </a:r>
          </a:p>
          <a:p>
            <a:pPr lvl="1"/>
            <a:r>
              <a:rPr lang="en-US" dirty="0"/>
              <a:t>clang/LLVM 3.7.1, GNU gold 2.27 </a:t>
            </a:r>
            <a:r>
              <a:rPr lang="en-US" dirty="0" smtClean="0"/>
              <a:t>(~8k </a:t>
            </a:r>
            <a:r>
              <a:rPr lang="en-US" dirty="0"/>
              <a:t>LoC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Virtual address space alignment tool (~1.5k LoC)</a:t>
            </a:r>
            <a:endParaRPr lang="en-US" dirty="0"/>
          </a:p>
          <a:p>
            <a:pPr lvl="1"/>
            <a:r>
              <a:rPr lang="en-US" dirty="0"/>
              <a:t>State </a:t>
            </a:r>
            <a:r>
              <a:rPr lang="en-US" dirty="0" smtClean="0"/>
              <a:t>transformation/migration libraries (~4.5k </a:t>
            </a:r>
            <a:r>
              <a:rPr lang="en-US" dirty="0"/>
              <a:t>LoC)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14" y="3261705"/>
            <a:ext cx="5255172" cy="2811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95" r="4623" b="77991"/>
          <a:stretch/>
        </p:blipFill>
        <p:spPr>
          <a:xfrm>
            <a:off x="6805061" y="3244301"/>
            <a:ext cx="1039530" cy="61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9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763" y="4786236"/>
            <a:ext cx="2093714" cy="12949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95" b="20086"/>
          <a:stretch/>
        </p:blipFill>
        <p:spPr>
          <a:xfrm>
            <a:off x="6553703" y="2412570"/>
            <a:ext cx="2057835" cy="16196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890" y="2582275"/>
            <a:ext cx="3753556" cy="31687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4" y="3606700"/>
            <a:ext cx="1956891" cy="12778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Generation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2090489" y="4027748"/>
            <a:ext cx="441504" cy="27360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178838" y="5049664"/>
            <a:ext cx="441504" cy="27360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177844" y="3227475"/>
            <a:ext cx="441504" cy="27360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197452" y="4223177"/>
            <a:ext cx="441504" cy="27360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770713" y="3992823"/>
            <a:ext cx="1734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…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35183" y="1686277"/>
            <a:ext cx="987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C/C++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53481" y="1689958"/>
            <a:ext cx="1408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ISA-Agnostic LLVM IR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15516" y="1689958"/>
            <a:ext cx="173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ISA-specific Machine Code</a:t>
            </a:r>
            <a:endParaRPr lang="en-US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3315051" y="3409827"/>
            <a:ext cx="2165130" cy="617921"/>
          </a:xfrm>
          <a:prstGeom prst="wedgeRoundRectCallout">
            <a:avLst>
              <a:gd name="adj1" fmla="val 28269"/>
              <a:gd name="adj2" fmla="val 108963"/>
              <a:gd name="adj3" fmla="val 16667"/>
            </a:avLst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Track live values at the IR level</a:t>
            </a:r>
            <a:endParaRPr lang="en-US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6385104" y="2450120"/>
            <a:ext cx="2395031" cy="940252"/>
          </a:xfrm>
          <a:prstGeom prst="wedgeRoundRectCallout">
            <a:avLst>
              <a:gd name="adj1" fmla="val 15637"/>
              <a:gd name="adj2" fmla="val 82283"/>
              <a:gd name="adj3" fmla="val 16667"/>
            </a:avLst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Record where live values are allocated, </a:t>
            </a:r>
            <a:r>
              <a:rPr lang="en-US" dirty="0" err="1" smtClean="0"/>
              <a:t>e.g</a:t>
            </a:r>
            <a:r>
              <a:rPr lang="en-US" dirty="0" smtClean="0"/>
              <a:t> “</a:t>
            </a:r>
            <a:r>
              <a:rPr lang="en-US" dirty="0" err="1" smtClean="0"/>
              <a:t>i</a:t>
            </a:r>
            <a:r>
              <a:rPr lang="en-US" dirty="0" smtClean="0"/>
              <a:t>” stored in %</a:t>
            </a:r>
            <a:r>
              <a:rPr lang="en-US" dirty="0" err="1" smtClean="0"/>
              <a:t>rbx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3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 animBg="1"/>
      <p:bldP spid="19" grpId="1" animBg="1"/>
      <p:bldP spid="20" grpId="0" animBg="1"/>
      <p:bldP spid="2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 &amp; Post-Processing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272455" cy="2971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Generate linker script to align symbols across compilations for all ISAs</a:t>
            </a:r>
          </a:p>
          <a:p>
            <a:r>
              <a:rPr lang="en-US" dirty="0" smtClean="0"/>
              <a:t>Post-process metadata from all compilations to clean and prepare for runtime state transformation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224" y="2118434"/>
            <a:ext cx="3981140" cy="3489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51" y="4433117"/>
            <a:ext cx="4338628" cy="110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6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Migrating Between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 </a:t>
            </a:r>
            <a:r>
              <a:rPr lang="en-US" b="1" dirty="0" smtClean="0"/>
              <a:t>migration points</a:t>
            </a:r>
            <a:r>
              <a:rPr lang="en-US" dirty="0" smtClean="0"/>
              <a:t> into code</a:t>
            </a:r>
          </a:p>
          <a:p>
            <a:pPr lvl="1"/>
            <a:r>
              <a:rPr lang="en-US" dirty="0" smtClean="0"/>
              <a:t>Can only transform stack at </a:t>
            </a:r>
            <a:r>
              <a:rPr lang="en-US" i="1" dirty="0" smtClean="0"/>
              <a:t>equivalence points</a:t>
            </a:r>
            <a:endParaRPr lang="en-US" dirty="0" smtClean="0"/>
          </a:p>
          <a:p>
            <a:pPr lvl="2"/>
            <a:r>
              <a:rPr lang="en-US" dirty="0" smtClean="0"/>
              <a:t>Direct mapping of execution state between ISA-specific formats</a:t>
            </a:r>
          </a:p>
          <a:p>
            <a:pPr lvl="1"/>
            <a:r>
              <a:rPr lang="en-US" dirty="0" smtClean="0"/>
              <a:t>Scheduler cannot migrate threads at arbitrary points, must signal threads to initiate migration process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4218432" y="4706112"/>
            <a:ext cx="707136" cy="4998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2608" y="4023360"/>
            <a:ext cx="938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Migrate thread?</a:t>
            </a:r>
            <a:endParaRPr lang="en-US" dirty="0"/>
          </a:p>
        </p:txBody>
      </p:sp>
      <p:sp>
        <p:nvSpPr>
          <p:cNvPr id="7" name="Flowchart: Magnetic Disk 6"/>
          <p:cNvSpPr/>
          <p:nvPr/>
        </p:nvSpPr>
        <p:spPr>
          <a:xfrm>
            <a:off x="6071616" y="4346525"/>
            <a:ext cx="1962912" cy="124960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Scheduler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9184" y="3690810"/>
            <a:ext cx="312115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foo</a:t>
            </a:r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migration_check</a:t>
            </a:r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… (execute foo) …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migration_check</a:t>
            </a:r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Wave 8"/>
          <p:cNvSpPr/>
          <p:nvPr/>
        </p:nvSpPr>
        <p:spPr>
          <a:xfrm>
            <a:off x="1048512" y="3779520"/>
            <a:ext cx="926592" cy="417894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</a:t>
            </a:r>
            <a:endParaRPr lang="en-US" dirty="0"/>
          </a:p>
        </p:txBody>
      </p:sp>
      <p:sp>
        <p:nvSpPr>
          <p:cNvPr id="10" name="Arc 9"/>
          <p:cNvSpPr/>
          <p:nvPr/>
        </p:nvSpPr>
        <p:spPr>
          <a:xfrm>
            <a:off x="-48768" y="4005708"/>
            <a:ext cx="4315968" cy="1883028"/>
          </a:xfrm>
          <a:prstGeom prst="arc">
            <a:avLst>
              <a:gd name="adj1" fmla="val 16200000"/>
              <a:gd name="adj2" fmla="val 20983465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017008" y="4962144"/>
            <a:ext cx="92049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25394" y="4777478"/>
            <a:ext cx="49321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Yes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4" name="Arc 13"/>
          <p:cNvSpPr/>
          <p:nvPr/>
        </p:nvSpPr>
        <p:spPr>
          <a:xfrm flipV="1">
            <a:off x="-41148" y="4102100"/>
            <a:ext cx="4315968" cy="1751800"/>
          </a:xfrm>
          <a:prstGeom prst="arc">
            <a:avLst>
              <a:gd name="adj1" fmla="val 16200000"/>
              <a:gd name="adj2" fmla="val 20983465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ular Callout 14"/>
          <p:cNvSpPr/>
          <p:nvPr/>
        </p:nvSpPr>
        <p:spPr>
          <a:xfrm>
            <a:off x="1721103" y="4593491"/>
            <a:ext cx="1701865" cy="926437"/>
          </a:xfrm>
          <a:prstGeom prst="wedgeRoundRectCallout">
            <a:avLst>
              <a:gd name="adj1" fmla="val -39503"/>
              <a:gd name="adj2" fmla="val 6181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Transform execution state &amp; migrate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37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L 2.22222E-6 0.15463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3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xit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15463 L 2.22222E-6 0.27708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Migrating Between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Migration procedure:</a:t>
            </a:r>
          </a:p>
          <a:p>
            <a:pPr lvl="1"/>
            <a:r>
              <a:rPr lang="en-US" dirty="0" smtClean="0"/>
              <a:t>Transform stack &amp; register set between ISA-specific formats</a:t>
            </a:r>
          </a:p>
          <a:p>
            <a:pPr lvl="2"/>
            <a:r>
              <a:rPr lang="en-US" dirty="0" smtClean="0"/>
              <a:t>Rewrite all open function activations from top to bottom</a:t>
            </a:r>
          </a:p>
          <a:p>
            <a:pPr lvl="1"/>
            <a:r>
              <a:rPr lang="en-US" dirty="0" smtClean="0"/>
              <a:t>Pass transformed state to OS thread migration service</a:t>
            </a:r>
          </a:p>
          <a:p>
            <a:pPr lvl="1"/>
            <a:r>
              <a:rPr lang="en-US" dirty="0" smtClean="0"/>
              <a:t>Thread bootstraps in well-known program location on destination processor &amp; resumes at same location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084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6223237" y="4521582"/>
            <a:ext cx="1651890" cy="1023556"/>
          </a:xfrm>
          <a:prstGeom prst="rect">
            <a:avLst/>
          </a:prstGeom>
          <a:solidFill>
            <a:srgbClr val="C5E4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223237" y="3508756"/>
            <a:ext cx="1651890" cy="1012825"/>
          </a:xfrm>
          <a:prstGeom prst="rect">
            <a:avLst/>
          </a:prstGeom>
          <a:solidFill>
            <a:srgbClr val="C5E4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236495" y="2568956"/>
            <a:ext cx="1638632" cy="939800"/>
          </a:xfrm>
          <a:prstGeom prst="rect">
            <a:avLst/>
          </a:prstGeom>
          <a:solidFill>
            <a:srgbClr val="C5E4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 Transformation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50" y="2010156"/>
            <a:ext cx="1701000" cy="40004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137" y="3860568"/>
            <a:ext cx="1433513" cy="20456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9175" y="2013133"/>
            <a:ext cx="714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882270" y="2019087"/>
            <a:ext cx="1022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Destination</a:t>
            </a:r>
            <a:endParaRPr lang="en-US" sz="1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225618" y="2571337"/>
            <a:ext cx="165903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744550" y="4204081"/>
            <a:ext cx="1135300" cy="2444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2744550" y="5283581"/>
            <a:ext cx="1135300" cy="279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ular Callout 19"/>
          <p:cNvSpPr/>
          <p:nvPr/>
        </p:nvSpPr>
        <p:spPr>
          <a:xfrm>
            <a:off x="2844800" y="3508756"/>
            <a:ext cx="1263650" cy="539750"/>
          </a:xfrm>
          <a:prstGeom prst="wedgeRectCallout">
            <a:avLst>
              <a:gd name="adj1" fmla="val 35448"/>
              <a:gd name="adj2" fmla="val 62500"/>
            </a:avLst>
          </a:prstGeom>
          <a:solidFill>
            <a:srgbClr val="C6F8C5"/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Function: </a:t>
            </a:r>
            <a:r>
              <a:rPr lang="en-US" sz="800" dirty="0" err="1" smtClean="0">
                <a:solidFill>
                  <a:schemeClr val="tx1"/>
                </a:solidFill>
              </a:rPr>
              <a:t>baz</a:t>
            </a:r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 Call site: 10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Call frame size: 32 bytes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Return address: 0x410548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2" name="Rectangular Callout 21"/>
          <p:cNvSpPr/>
          <p:nvPr/>
        </p:nvSpPr>
        <p:spPr>
          <a:xfrm>
            <a:off x="4859337" y="3508756"/>
            <a:ext cx="1263650" cy="539750"/>
          </a:xfrm>
          <a:prstGeom prst="wedgeRectCallout">
            <a:avLst>
              <a:gd name="adj1" fmla="val -35406"/>
              <a:gd name="adj2" fmla="val 62500"/>
            </a:avLst>
          </a:prstGeom>
          <a:solidFill>
            <a:srgbClr val="C5E4F8"/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Function: </a:t>
            </a:r>
            <a:r>
              <a:rPr lang="en-US" sz="800" dirty="0" err="1" smtClean="0">
                <a:solidFill>
                  <a:schemeClr val="tx1"/>
                </a:solidFill>
              </a:rPr>
              <a:t>baz</a:t>
            </a:r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 Call site: 10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Call frame size: 48 bytes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Return address: 0x410532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236495" y="3508756"/>
            <a:ext cx="16386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882270" y="3377951"/>
            <a:ext cx="9571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Top of Stack</a:t>
            </a:r>
            <a:endParaRPr lang="en-US" sz="1100" dirty="0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2746217" y="3346831"/>
            <a:ext cx="1135300" cy="2444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2746217" y="4426331"/>
            <a:ext cx="1135300" cy="279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ular Callout 29"/>
          <p:cNvSpPr/>
          <p:nvPr/>
        </p:nvSpPr>
        <p:spPr>
          <a:xfrm>
            <a:off x="2844800" y="2647537"/>
            <a:ext cx="1263650" cy="539750"/>
          </a:xfrm>
          <a:prstGeom prst="wedgeRectCallout">
            <a:avLst>
              <a:gd name="adj1" fmla="val 35448"/>
              <a:gd name="adj2" fmla="val 62500"/>
            </a:avLst>
          </a:prstGeom>
          <a:solidFill>
            <a:srgbClr val="C6F8C5"/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Function: bar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 Call site: 37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Call frame size: 16 bytes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Return address: 0x410204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1" name="Rectangular Callout 30"/>
          <p:cNvSpPr/>
          <p:nvPr/>
        </p:nvSpPr>
        <p:spPr>
          <a:xfrm>
            <a:off x="4859337" y="2647537"/>
            <a:ext cx="1263650" cy="539750"/>
          </a:xfrm>
          <a:prstGeom prst="wedgeRectCallout">
            <a:avLst>
              <a:gd name="adj1" fmla="val -35406"/>
              <a:gd name="adj2" fmla="val 62500"/>
            </a:avLst>
          </a:prstGeom>
          <a:solidFill>
            <a:srgbClr val="C5E4F8"/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Function: bar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 Call site: 37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Call frame size: 32 bytes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Return address: 0x410198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2746217" y="2509307"/>
            <a:ext cx="1135300" cy="2444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2746217" y="3588807"/>
            <a:ext cx="1135300" cy="279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ular Callout 36"/>
          <p:cNvSpPr/>
          <p:nvPr/>
        </p:nvSpPr>
        <p:spPr>
          <a:xfrm>
            <a:off x="2841228" y="1799812"/>
            <a:ext cx="1263650" cy="539750"/>
          </a:xfrm>
          <a:prstGeom prst="wedgeRectCallout">
            <a:avLst>
              <a:gd name="adj1" fmla="val 35448"/>
              <a:gd name="adj2" fmla="val 62500"/>
            </a:avLst>
          </a:prstGeom>
          <a:solidFill>
            <a:srgbClr val="C6F8C5"/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Function: foo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 Call site: 193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Call frame size: 32 bytes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Return address: 0x412820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8" name="Rectangular Callout 37"/>
          <p:cNvSpPr/>
          <p:nvPr/>
        </p:nvSpPr>
        <p:spPr>
          <a:xfrm>
            <a:off x="4855765" y="1799812"/>
            <a:ext cx="1263650" cy="539750"/>
          </a:xfrm>
          <a:prstGeom prst="wedgeRectCallout">
            <a:avLst>
              <a:gd name="adj1" fmla="val -35406"/>
              <a:gd name="adj2" fmla="val 62500"/>
            </a:avLst>
          </a:prstGeom>
          <a:solidFill>
            <a:srgbClr val="C5E4F8"/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Function: foo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 Call site: 193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Call frame size: 40 bytes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Return address: 0x412700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2" name="Freeform 6"/>
          <p:cNvSpPr>
            <a:spLocks noEditPoints="1"/>
          </p:cNvSpPr>
          <p:nvPr/>
        </p:nvSpPr>
        <p:spPr bwMode="auto">
          <a:xfrm>
            <a:off x="6225381" y="2026445"/>
            <a:ext cx="7937" cy="554038"/>
          </a:xfrm>
          <a:custGeom>
            <a:avLst/>
            <a:gdLst>
              <a:gd name="T0" fmla="*/ 0 w 11"/>
              <a:gd name="T1" fmla="*/ 665 h 697"/>
              <a:gd name="T2" fmla="*/ 11 w 11"/>
              <a:gd name="T3" fmla="*/ 665 h 697"/>
              <a:gd name="T4" fmla="*/ 11 w 11"/>
              <a:gd name="T5" fmla="*/ 697 h 697"/>
              <a:gd name="T6" fmla="*/ 0 w 11"/>
              <a:gd name="T7" fmla="*/ 697 h 697"/>
              <a:gd name="T8" fmla="*/ 0 w 11"/>
              <a:gd name="T9" fmla="*/ 665 h 697"/>
              <a:gd name="T10" fmla="*/ 0 w 11"/>
              <a:gd name="T11" fmla="*/ 598 h 697"/>
              <a:gd name="T12" fmla="*/ 11 w 11"/>
              <a:gd name="T13" fmla="*/ 598 h 697"/>
              <a:gd name="T14" fmla="*/ 11 w 11"/>
              <a:gd name="T15" fmla="*/ 631 h 697"/>
              <a:gd name="T16" fmla="*/ 0 w 11"/>
              <a:gd name="T17" fmla="*/ 631 h 697"/>
              <a:gd name="T18" fmla="*/ 0 w 11"/>
              <a:gd name="T19" fmla="*/ 598 h 697"/>
              <a:gd name="T20" fmla="*/ 0 w 11"/>
              <a:gd name="T21" fmla="*/ 531 h 697"/>
              <a:gd name="T22" fmla="*/ 11 w 11"/>
              <a:gd name="T23" fmla="*/ 531 h 697"/>
              <a:gd name="T24" fmla="*/ 11 w 11"/>
              <a:gd name="T25" fmla="*/ 565 h 697"/>
              <a:gd name="T26" fmla="*/ 0 w 11"/>
              <a:gd name="T27" fmla="*/ 565 h 697"/>
              <a:gd name="T28" fmla="*/ 0 w 11"/>
              <a:gd name="T29" fmla="*/ 531 h 697"/>
              <a:gd name="T30" fmla="*/ 0 w 11"/>
              <a:gd name="T31" fmla="*/ 466 h 697"/>
              <a:gd name="T32" fmla="*/ 11 w 11"/>
              <a:gd name="T33" fmla="*/ 466 h 697"/>
              <a:gd name="T34" fmla="*/ 11 w 11"/>
              <a:gd name="T35" fmla="*/ 498 h 697"/>
              <a:gd name="T36" fmla="*/ 0 w 11"/>
              <a:gd name="T37" fmla="*/ 498 h 697"/>
              <a:gd name="T38" fmla="*/ 0 w 11"/>
              <a:gd name="T39" fmla="*/ 466 h 697"/>
              <a:gd name="T40" fmla="*/ 0 w 11"/>
              <a:gd name="T41" fmla="*/ 399 h 697"/>
              <a:gd name="T42" fmla="*/ 11 w 11"/>
              <a:gd name="T43" fmla="*/ 399 h 697"/>
              <a:gd name="T44" fmla="*/ 11 w 11"/>
              <a:gd name="T45" fmla="*/ 431 h 697"/>
              <a:gd name="T46" fmla="*/ 0 w 11"/>
              <a:gd name="T47" fmla="*/ 431 h 697"/>
              <a:gd name="T48" fmla="*/ 0 w 11"/>
              <a:gd name="T49" fmla="*/ 399 h 697"/>
              <a:gd name="T50" fmla="*/ 0 w 11"/>
              <a:gd name="T51" fmla="*/ 333 h 697"/>
              <a:gd name="T52" fmla="*/ 11 w 11"/>
              <a:gd name="T53" fmla="*/ 333 h 697"/>
              <a:gd name="T54" fmla="*/ 11 w 11"/>
              <a:gd name="T55" fmla="*/ 366 h 697"/>
              <a:gd name="T56" fmla="*/ 0 w 11"/>
              <a:gd name="T57" fmla="*/ 366 h 697"/>
              <a:gd name="T58" fmla="*/ 0 w 11"/>
              <a:gd name="T59" fmla="*/ 333 h 697"/>
              <a:gd name="T60" fmla="*/ 0 w 11"/>
              <a:gd name="T61" fmla="*/ 266 h 697"/>
              <a:gd name="T62" fmla="*/ 11 w 11"/>
              <a:gd name="T63" fmla="*/ 266 h 697"/>
              <a:gd name="T64" fmla="*/ 11 w 11"/>
              <a:gd name="T65" fmla="*/ 299 h 697"/>
              <a:gd name="T66" fmla="*/ 0 w 11"/>
              <a:gd name="T67" fmla="*/ 299 h 697"/>
              <a:gd name="T68" fmla="*/ 0 w 11"/>
              <a:gd name="T69" fmla="*/ 266 h 697"/>
              <a:gd name="T70" fmla="*/ 0 w 11"/>
              <a:gd name="T71" fmla="*/ 199 h 697"/>
              <a:gd name="T72" fmla="*/ 11 w 11"/>
              <a:gd name="T73" fmla="*/ 199 h 697"/>
              <a:gd name="T74" fmla="*/ 11 w 11"/>
              <a:gd name="T75" fmla="*/ 234 h 697"/>
              <a:gd name="T76" fmla="*/ 0 w 11"/>
              <a:gd name="T77" fmla="*/ 234 h 697"/>
              <a:gd name="T78" fmla="*/ 0 w 11"/>
              <a:gd name="T79" fmla="*/ 199 h 697"/>
              <a:gd name="T80" fmla="*/ 0 w 11"/>
              <a:gd name="T81" fmla="*/ 134 h 697"/>
              <a:gd name="T82" fmla="*/ 11 w 11"/>
              <a:gd name="T83" fmla="*/ 134 h 697"/>
              <a:gd name="T84" fmla="*/ 11 w 11"/>
              <a:gd name="T85" fmla="*/ 167 h 697"/>
              <a:gd name="T86" fmla="*/ 0 w 11"/>
              <a:gd name="T87" fmla="*/ 167 h 697"/>
              <a:gd name="T88" fmla="*/ 0 w 11"/>
              <a:gd name="T89" fmla="*/ 134 h 697"/>
              <a:gd name="T90" fmla="*/ 0 w 11"/>
              <a:gd name="T91" fmla="*/ 67 h 697"/>
              <a:gd name="T92" fmla="*/ 11 w 11"/>
              <a:gd name="T93" fmla="*/ 67 h 697"/>
              <a:gd name="T94" fmla="*/ 11 w 11"/>
              <a:gd name="T95" fmla="*/ 100 h 697"/>
              <a:gd name="T96" fmla="*/ 0 w 11"/>
              <a:gd name="T97" fmla="*/ 100 h 697"/>
              <a:gd name="T98" fmla="*/ 0 w 11"/>
              <a:gd name="T99" fmla="*/ 67 h 697"/>
              <a:gd name="T100" fmla="*/ 0 w 11"/>
              <a:gd name="T101" fmla="*/ 0 h 697"/>
              <a:gd name="T102" fmla="*/ 11 w 11"/>
              <a:gd name="T103" fmla="*/ 0 h 697"/>
              <a:gd name="T104" fmla="*/ 11 w 11"/>
              <a:gd name="T105" fmla="*/ 34 h 697"/>
              <a:gd name="T106" fmla="*/ 0 w 11"/>
              <a:gd name="T107" fmla="*/ 34 h 697"/>
              <a:gd name="T108" fmla="*/ 0 w 11"/>
              <a:gd name="T109" fmla="*/ 0 h 6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" h="697">
                <a:moveTo>
                  <a:pt x="0" y="665"/>
                </a:moveTo>
                <a:lnTo>
                  <a:pt x="11" y="665"/>
                </a:lnTo>
                <a:lnTo>
                  <a:pt x="11" y="697"/>
                </a:lnTo>
                <a:lnTo>
                  <a:pt x="0" y="697"/>
                </a:lnTo>
                <a:lnTo>
                  <a:pt x="0" y="665"/>
                </a:lnTo>
                <a:close/>
                <a:moveTo>
                  <a:pt x="0" y="598"/>
                </a:moveTo>
                <a:lnTo>
                  <a:pt x="11" y="598"/>
                </a:lnTo>
                <a:lnTo>
                  <a:pt x="11" y="631"/>
                </a:lnTo>
                <a:lnTo>
                  <a:pt x="0" y="631"/>
                </a:lnTo>
                <a:lnTo>
                  <a:pt x="0" y="598"/>
                </a:lnTo>
                <a:close/>
                <a:moveTo>
                  <a:pt x="0" y="531"/>
                </a:moveTo>
                <a:lnTo>
                  <a:pt x="11" y="531"/>
                </a:lnTo>
                <a:lnTo>
                  <a:pt x="11" y="565"/>
                </a:lnTo>
                <a:lnTo>
                  <a:pt x="0" y="565"/>
                </a:lnTo>
                <a:lnTo>
                  <a:pt x="0" y="531"/>
                </a:lnTo>
                <a:close/>
                <a:moveTo>
                  <a:pt x="0" y="466"/>
                </a:moveTo>
                <a:lnTo>
                  <a:pt x="11" y="466"/>
                </a:lnTo>
                <a:lnTo>
                  <a:pt x="11" y="498"/>
                </a:lnTo>
                <a:lnTo>
                  <a:pt x="0" y="498"/>
                </a:lnTo>
                <a:lnTo>
                  <a:pt x="0" y="466"/>
                </a:lnTo>
                <a:close/>
                <a:moveTo>
                  <a:pt x="0" y="399"/>
                </a:moveTo>
                <a:lnTo>
                  <a:pt x="11" y="399"/>
                </a:lnTo>
                <a:lnTo>
                  <a:pt x="11" y="431"/>
                </a:lnTo>
                <a:lnTo>
                  <a:pt x="0" y="431"/>
                </a:lnTo>
                <a:lnTo>
                  <a:pt x="0" y="399"/>
                </a:lnTo>
                <a:close/>
                <a:moveTo>
                  <a:pt x="0" y="333"/>
                </a:moveTo>
                <a:lnTo>
                  <a:pt x="11" y="333"/>
                </a:lnTo>
                <a:lnTo>
                  <a:pt x="11" y="366"/>
                </a:lnTo>
                <a:lnTo>
                  <a:pt x="0" y="366"/>
                </a:lnTo>
                <a:lnTo>
                  <a:pt x="0" y="333"/>
                </a:lnTo>
                <a:close/>
                <a:moveTo>
                  <a:pt x="0" y="266"/>
                </a:moveTo>
                <a:lnTo>
                  <a:pt x="11" y="266"/>
                </a:lnTo>
                <a:lnTo>
                  <a:pt x="11" y="299"/>
                </a:lnTo>
                <a:lnTo>
                  <a:pt x="0" y="299"/>
                </a:lnTo>
                <a:lnTo>
                  <a:pt x="0" y="266"/>
                </a:lnTo>
                <a:close/>
                <a:moveTo>
                  <a:pt x="0" y="199"/>
                </a:moveTo>
                <a:lnTo>
                  <a:pt x="11" y="199"/>
                </a:lnTo>
                <a:lnTo>
                  <a:pt x="11" y="234"/>
                </a:lnTo>
                <a:lnTo>
                  <a:pt x="0" y="234"/>
                </a:lnTo>
                <a:lnTo>
                  <a:pt x="0" y="199"/>
                </a:lnTo>
                <a:close/>
                <a:moveTo>
                  <a:pt x="0" y="134"/>
                </a:moveTo>
                <a:lnTo>
                  <a:pt x="11" y="134"/>
                </a:lnTo>
                <a:lnTo>
                  <a:pt x="11" y="167"/>
                </a:lnTo>
                <a:lnTo>
                  <a:pt x="0" y="167"/>
                </a:lnTo>
                <a:lnTo>
                  <a:pt x="0" y="134"/>
                </a:lnTo>
                <a:close/>
                <a:moveTo>
                  <a:pt x="0" y="67"/>
                </a:moveTo>
                <a:lnTo>
                  <a:pt x="11" y="67"/>
                </a:lnTo>
                <a:lnTo>
                  <a:pt x="11" y="100"/>
                </a:lnTo>
                <a:lnTo>
                  <a:pt x="0" y="100"/>
                </a:lnTo>
                <a:lnTo>
                  <a:pt x="0" y="67"/>
                </a:lnTo>
                <a:close/>
                <a:moveTo>
                  <a:pt x="0" y="0"/>
                </a:moveTo>
                <a:lnTo>
                  <a:pt x="11" y="0"/>
                </a:lnTo>
                <a:lnTo>
                  <a:pt x="11" y="34"/>
                </a:lnTo>
                <a:lnTo>
                  <a:pt x="0" y="3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/>
          <p:cNvSpPr>
            <a:spLocks noEditPoints="1"/>
          </p:cNvSpPr>
          <p:nvPr/>
        </p:nvSpPr>
        <p:spPr bwMode="auto">
          <a:xfrm>
            <a:off x="7873206" y="2026445"/>
            <a:ext cx="7937" cy="554038"/>
          </a:xfrm>
          <a:custGeom>
            <a:avLst/>
            <a:gdLst>
              <a:gd name="T0" fmla="*/ 0 w 11"/>
              <a:gd name="T1" fmla="*/ 665 h 697"/>
              <a:gd name="T2" fmla="*/ 11 w 11"/>
              <a:gd name="T3" fmla="*/ 665 h 697"/>
              <a:gd name="T4" fmla="*/ 11 w 11"/>
              <a:gd name="T5" fmla="*/ 697 h 697"/>
              <a:gd name="T6" fmla="*/ 0 w 11"/>
              <a:gd name="T7" fmla="*/ 697 h 697"/>
              <a:gd name="T8" fmla="*/ 0 w 11"/>
              <a:gd name="T9" fmla="*/ 665 h 697"/>
              <a:gd name="T10" fmla="*/ 0 w 11"/>
              <a:gd name="T11" fmla="*/ 598 h 697"/>
              <a:gd name="T12" fmla="*/ 11 w 11"/>
              <a:gd name="T13" fmla="*/ 598 h 697"/>
              <a:gd name="T14" fmla="*/ 11 w 11"/>
              <a:gd name="T15" fmla="*/ 631 h 697"/>
              <a:gd name="T16" fmla="*/ 0 w 11"/>
              <a:gd name="T17" fmla="*/ 631 h 697"/>
              <a:gd name="T18" fmla="*/ 0 w 11"/>
              <a:gd name="T19" fmla="*/ 598 h 697"/>
              <a:gd name="T20" fmla="*/ 0 w 11"/>
              <a:gd name="T21" fmla="*/ 531 h 697"/>
              <a:gd name="T22" fmla="*/ 11 w 11"/>
              <a:gd name="T23" fmla="*/ 531 h 697"/>
              <a:gd name="T24" fmla="*/ 11 w 11"/>
              <a:gd name="T25" fmla="*/ 565 h 697"/>
              <a:gd name="T26" fmla="*/ 0 w 11"/>
              <a:gd name="T27" fmla="*/ 565 h 697"/>
              <a:gd name="T28" fmla="*/ 0 w 11"/>
              <a:gd name="T29" fmla="*/ 531 h 697"/>
              <a:gd name="T30" fmla="*/ 0 w 11"/>
              <a:gd name="T31" fmla="*/ 466 h 697"/>
              <a:gd name="T32" fmla="*/ 11 w 11"/>
              <a:gd name="T33" fmla="*/ 466 h 697"/>
              <a:gd name="T34" fmla="*/ 11 w 11"/>
              <a:gd name="T35" fmla="*/ 498 h 697"/>
              <a:gd name="T36" fmla="*/ 0 w 11"/>
              <a:gd name="T37" fmla="*/ 498 h 697"/>
              <a:gd name="T38" fmla="*/ 0 w 11"/>
              <a:gd name="T39" fmla="*/ 466 h 697"/>
              <a:gd name="T40" fmla="*/ 0 w 11"/>
              <a:gd name="T41" fmla="*/ 399 h 697"/>
              <a:gd name="T42" fmla="*/ 11 w 11"/>
              <a:gd name="T43" fmla="*/ 399 h 697"/>
              <a:gd name="T44" fmla="*/ 11 w 11"/>
              <a:gd name="T45" fmla="*/ 431 h 697"/>
              <a:gd name="T46" fmla="*/ 0 w 11"/>
              <a:gd name="T47" fmla="*/ 431 h 697"/>
              <a:gd name="T48" fmla="*/ 0 w 11"/>
              <a:gd name="T49" fmla="*/ 399 h 697"/>
              <a:gd name="T50" fmla="*/ 0 w 11"/>
              <a:gd name="T51" fmla="*/ 333 h 697"/>
              <a:gd name="T52" fmla="*/ 11 w 11"/>
              <a:gd name="T53" fmla="*/ 333 h 697"/>
              <a:gd name="T54" fmla="*/ 11 w 11"/>
              <a:gd name="T55" fmla="*/ 366 h 697"/>
              <a:gd name="T56" fmla="*/ 0 w 11"/>
              <a:gd name="T57" fmla="*/ 366 h 697"/>
              <a:gd name="T58" fmla="*/ 0 w 11"/>
              <a:gd name="T59" fmla="*/ 333 h 697"/>
              <a:gd name="T60" fmla="*/ 0 w 11"/>
              <a:gd name="T61" fmla="*/ 266 h 697"/>
              <a:gd name="T62" fmla="*/ 11 w 11"/>
              <a:gd name="T63" fmla="*/ 266 h 697"/>
              <a:gd name="T64" fmla="*/ 11 w 11"/>
              <a:gd name="T65" fmla="*/ 299 h 697"/>
              <a:gd name="T66" fmla="*/ 0 w 11"/>
              <a:gd name="T67" fmla="*/ 299 h 697"/>
              <a:gd name="T68" fmla="*/ 0 w 11"/>
              <a:gd name="T69" fmla="*/ 266 h 697"/>
              <a:gd name="T70" fmla="*/ 0 w 11"/>
              <a:gd name="T71" fmla="*/ 199 h 697"/>
              <a:gd name="T72" fmla="*/ 11 w 11"/>
              <a:gd name="T73" fmla="*/ 199 h 697"/>
              <a:gd name="T74" fmla="*/ 11 w 11"/>
              <a:gd name="T75" fmla="*/ 234 h 697"/>
              <a:gd name="T76" fmla="*/ 0 w 11"/>
              <a:gd name="T77" fmla="*/ 234 h 697"/>
              <a:gd name="T78" fmla="*/ 0 w 11"/>
              <a:gd name="T79" fmla="*/ 199 h 697"/>
              <a:gd name="T80" fmla="*/ 0 w 11"/>
              <a:gd name="T81" fmla="*/ 134 h 697"/>
              <a:gd name="T82" fmla="*/ 11 w 11"/>
              <a:gd name="T83" fmla="*/ 134 h 697"/>
              <a:gd name="T84" fmla="*/ 11 w 11"/>
              <a:gd name="T85" fmla="*/ 167 h 697"/>
              <a:gd name="T86" fmla="*/ 0 w 11"/>
              <a:gd name="T87" fmla="*/ 167 h 697"/>
              <a:gd name="T88" fmla="*/ 0 w 11"/>
              <a:gd name="T89" fmla="*/ 134 h 697"/>
              <a:gd name="T90" fmla="*/ 0 w 11"/>
              <a:gd name="T91" fmla="*/ 67 h 697"/>
              <a:gd name="T92" fmla="*/ 11 w 11"/>
              <a:gd name="T93" fmla="*/ 67 h 697"/>
              <a:gd name="T94" fmla="*/ 11 w 11"/>
              <a:gd name="T95" fmla="*/ 100 h 697"/>
              <a:gd name="T96" fmla="*/ 0 w 11"/>
              <a:gd name="T97" fmla="*/ 100 h 697"/>
              <a:gd name="T98" fmla="*/ 0 w 11"/>
              <a:gd name="T99" fmla="*/ 67 h 697"/>
              <a:gd name="T100" fmla="*/ 0 w 11"/>
              <a:gd name="T101" fmla="*/ 0 h 697"/>
              <a:gd name="T102" fmla="*/ 11 w 11"/>
              <a:gd name="T103" fmla="*/ 0 h 697"/>
              <a:gd name="T104" fmla="*/ 11 w 11"/>
              <a:gd name="T105" fmla="*/ 34 h 697"/>
              <a:gd name="T106" fmla="*/ 0 w 11"/>
              <a:gd name="T107" fmla="*/ 34 h 697"/>
              <a:gd name="T108" fmla="*/ 0 w 11"/>
              <a:gd name="T109" fmla="*/ 0 h 6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" h="697">
                <a:moveTo>
                  <a:pt x="0" y="665"/>
                </a:moveTo>
                <a:lnTo>
                  <a:pt x="11" y="665"/>
                </a:lnTo>
                <a:lnTo>
                  <a:pt x="11" y="697"/>
                </a:lnTo>
                <a:lnTo>
                  <a:pt x="0" y="697"/>
                </a:lnTo>
                <a:lnTo>
                  <a:pt x="0" y="665"/>
                </a:lnTo>
                <a:close/>
                <a:moveTo>
                  <a:pt x="0" y="598"/>
                </a:moveTo>
                <a:lnTo>
                  <a:pt x="11" y="598"/>
                </a:lnTo>
                <a:lnTo>
                  <a:pt x="11" y="631"/>
                </a:lnTo>
                <a:lnTo>
                  <a:pt x="0" y="631"/>
                </a:lnTo>
                <a:lnTo>
                  <a:pt x="0" y="598"/>
                </a:lnTo>
                <a:close/>
                <a:moveTo>
                  <a:pt x="0" y="531"/>
                </a:moveTo>
                <a:lnTo>
                  <a:pt x="11" y="531"/>
                </a:lnTo>
                <a:lnTo>
                  <a:pt x="11" y="565"/>
                </a:lnTo>
                <a:lnTo>
                  <a:pt x="0" y="565"/>
                </a:lnTo>
                <a:lnTo>
                  <a:pt x="0" y="531"/>
                </a:lnTo>
                <a:close/>
                <a:moveTo>
                  <a:pt x="0" y="466"/>
                </a:moveTo>
                <a:lnTo>
                  <a:pt x="11" y="466"/>
                </a:lnTo>
                <a:lnTo>
                  <a:pt x="11" y="498"/>
                </a:lnTo>
                <a:lnTo>
                  <a:pt x="0" y="498"/>
                </a:lnTo>
                <a:lnTo>
                  <a:pt x="0" y="466"/>
                </a:lnTo>
                <a:close/>
                <a:moveTo>
                  <a:pt x="0" y="399"/>
                </a:moveTo>
                <a:lnTo>
                  <a:pt x="11" y="399"/>
                </a:lnTo>
                <a:lnTo>
                  <a:pt x="11" y="431"/>
                </a:lnTo>
                <a:lnTo>
                  <a:pt x="0" y="431"/>
                </a:lnTo>
                <a:lnTo>
                  <a:pt x="0" y="399"/>
                </a:lnTo>
                <a:close/>
                <a:moveTo>
                  <a:pt x="0" y="333"/>
                </a:moveTo>
                <a:lnTo>
                  <a:pt x="11" y="333"/>
                </a:lnTo>
                <a:lnTo>
                  <a:pt x="11" y="366"/>
                </a:lnTo>
                <a:lnTo>
                  <a:pt x="0" y="366"/>
                </a:lnTo>
                <a:lnTo>
                  <a:pt x="0" y="333"/>
                </a:lnTo>
                <a:close/>
                <a:moveTo>
                  <a:pt x="0" y="266"/>
                </a:moveTo>
                <a:lnTo>
                  <a:pt x="11" y="266"/>
                </a:lnTo>
                <a:lnTo>
                  <a:pt x="11" y="299"/>
                </a:lnTo>
                <a:lnTo>
                  <a:pt x="0" y="299"/>
                </a:lnTo>
                <a:lnTo>
                  <a:pt x="0" y="266"/>
                </a:lnTo>
                <a:close/>
                <a:moveTo>
                  <a:pt x="0" y="199"/>
                </a:moveTo>
                <a:lnTo>
                  <a:pt x="11" y="199"/>
                </a:lnTo>
                <a:lnTo>
                  <a:pt x="11" y="234"/>
                </a:lnTo>
                <a:lnTo>
                  <a:pt x="0" y="234"/>
                </a:lnTo>
                <a:lnTo>
                  <a:pt x="0" y="199"/>
                </a:lnTo>
                <a:close/>
                <a:moveTo>
                  <a:pt x="0" y="134"/>
                </a:moveTo>
                <a:lnTo>
                  <a:pt x="11" y="134"/>
                </a:lnTo>
                <a:lnTo>
                  <a:pt x="11" y="167"/>
                </a:lnTo>
                <a:lnTo>
                  <a:pt x="0" y="167"/>
                </a:lnTo>
                <a:lnTo>
                  <a:pt x="0" y="134"/>
                </a:lnTo>
                <a:close/>
                <a:moveTo>
                  <a:pt x="0" y="67"/>
                </a:moveTo>
                <a:lnTo>
                  <a:pt x="11" y="67"/>
                </a:lnTo>
                <a:lnTo>
                  <a:pt x="11" y="100"/>
                </a:lnTo>
                <a:lnTo>
                  <a:pt x="0" y="100"/>
                </a:lnTo>
                <a:lnTo>
                  <a:pt x="0" y="67"/>
                </a:lnTo>
                <a:close/>
                <a:moveTo>
                  <a:pt x="0" y="0"/>
                </a:moveTo>
                <a:lnTo>
                  <a:pt x="11" y="0"/>
                </a:lnTo>
                <a:lnTo>
                  <a:pt x="11" y="34"/>
                </a:lnTo>
                <a:lnTo>
                  <a:pt x="0" y="3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8"/>
          <p:cNvSpPr>
            <a:spLocks noEditPoints="1"/>
          </p:cNvSpPr>
          <p:nvPr/>
        </p:nvSpPr>
        <p:spPr bwMode="auto">
          <a:xfrm>
            <a:off x="6223793" y="5564979"/>
            <a:ext cx="7937" cy="554038"/>
          </a:xfrm>
          <a:custGeom>
            <a:avLst/>
            <a:gdLst>
              <a:gd name="T0" fmla="*/ 0 w 10"/>
              <a:gd name="T1" fmla="*/ 664 h 697"/>
              <a:gd name="T2" fmla="*/ 10 w 10"/>
              <a:gd name="T3" fmla="*/ 664 h 697"/>
              <a:gd name="T4" fmla="*/ 10 w 10"/>
              <a:gd name="T5" fmla="*/ 697 h 697"/>
              <a:gd name="T6" fmla="*/ 0 w 10"/>
              <a:gd name="T7" fmla="*/ 697 h 697"/>
              <a:gd name="T8" fmla="*/ 0 w 10"/>
              <a:gd name="T9" fmla="*/ 664 h 697"/>
              <a:gd name="T10" fmla="*/ 0 w 10"/>
              <a:gd name="T11" fmla="*/ 597 h 697"/>
              <a:gd name="T12" fmla="*/ 10 w 10"/>
              <a:gd name="T13" fmla="*/ 597 h 697"/>
              <a:gd name="T14" fmla="*/ 10 w 10"/>
              <a:gd name="T15" fmla="*/ 630 h 697"/>
              <a:gd name="T16" fmla="*/ 0 w 10"/>
              <a:gd name="T17" fmla="*/ 630 h 697"/>
              <a:gd name="T18" fmla="*/ 0 w 10"/>
              <a:gd name="T19" fmla="*/ 597 h 697"/>
              <a:gd name="T20" fmla="*/ 0 w 10"/>
              <a:gd name="T21" fmla="*/ 531 h 697"/>
              <a:gd name="T22" fmla="*/ 10 w 10"/>
              <a:gd name="T23" fmla="*/ 531 h 697"/>
              <a:gd name="T24" fmla="*/ 10 w 10"/>
              <a:gd name="T25" fmla="*/ 565 h 697"/>
              <a:gd name="T26" fmla="*/ 0 w 10"/>
              <a:gd name="T27" fmla="*/ 565 h 697"/>
              <a:gd name="T28" fmla="*/ 0 w 10"/>
              <a:gd name="T29" fmla="*/ 531 h 697"/>
              <a:gd name="T30" fmla="*/ 0 w 10"/>
              <a:gd name="T31" fmla="*/ 465 h 697"/>
              <a:gd name="T32" fmla="*/ 10 w 10"/>
              <a:gd name="T33" fmla="*/ 465 h 697"/>
              <a:gd name="T34" fmla="*/ 10 w 10"/>
              <a:gd name="T35" fmla="*/ 498 h 697"/>
              <a:gd name="T36" fmla="*/ 0 w 10"/>
              <a:gd name="T37" fmla="*/ 498 h 697"/>
              <a:gd name="T38" fmla="*/ 0 w 10"/>
              <a:gd name="T39" fmla="*/ 465 h 697"/>
              <a:gd name="T40" fmla="*/ 0 w 10"/>
              <a:gd name="T41" fmla="*/ 398 h 697"/>
              <a:gd name="T42" fmla="*/ 10 w 10"/>
              <a:gd name="T43" fmla="*/ 398 h 697"/>
              <a:gd name="T44" fmla="*/ 10 w 10"/>
              <a:gd name="T45" fmla="*/ 431 h 697"/>
              <a:gd name="T46" fmla="*/ 0 w 10"/>
              <a:gd name="T47" fmla="*/ 431 h 697"/>
              <a:gd name="T48" fmla="*/ 0 w 10"/>
              <a:gd name="T49" fmla="*/ 398 h 697"/>
              <a:gd name="T50" fmla="*/ 0 w 10"/>
              <a:gd name="T51" fmla="*/ 333 h 697"/>
              <a:gd name="T52" fmla="*/ 10 w 10"/>
              <a:gd name="T53" fmla="*/ 333 h 697"/>
              <a:gd name="T54" fmla="*/ 10 w 10"/>
              <a:gd name="T55" fmla="*/ 366 h 697"/>
              <a:gd name="T56" fmla="*/ 0 w 10"/>
              <a:gd name="T57" fmla="*/ 366 h 697"/>
              <a:gd name="T58" fmla="*/ 0 w 10"/>
              <a:gd name="T59" fmla="*/ 333 h 697"/>
              <a:gd name="T60" fmla="*/ 0 w 10"/>
              <a:gd name="T61" fmla="*/ 266 h 697"/>
              <a:gd name="T62" fmla="*/ 10 w 10"/>
              <a:gd name="T63" fmla="*/ 266 h 697"/>
              <a:gd name="T64" fmla="*/ 10 w 10"/>
              <a:gd name="T65" fmla="*/ 299 h 697"/>
              <a:gd name="T66" fmla="*/ 0 w 10"/>
              <a:gd name="T67" fmla="*/ 299 h 697"/>
              <a:gd name="T68" fmla="*/ 0 w 10"/>
              <a:gd name="T69" fmla="*/ 266 h 697"/>
              <a:gd name="T70" fmla="*/ 0 w 10"/>
              <a:gd name="T71" fmla="*/ 199 h 697"/>
              <a:gd name="T72" fmla="*/ 10 w 10"/>
              <a:gd name="T73" fmla="*/ 199 h 697"/>
              <a:gd name="T74" fmla="*/ 10 w 10"/>
              <a:gd name="T75" fmla="*/ 233 h 697"/>
              <a:gd name="T76" fmla="*/ 0 w 10"/>
              <a:gd name="T77" fmla="*/ 233 h 697"/>
              <a:gd name="T78" fmla="*/ 0 w 10"/>
              <a:gd name="T79" fmla="*/ 199 h 697"/>
              <a:gd name="T80" fmla="*/ 0 w 10"/>
              <a:gd name="T81" fmla="*/ 134 h 697"/>
              <a:gd name="T82" fmla="*/ 10 w 10"/>
              <a:gd name="T83" fmla="*/ 134 h 697"/>
              <a:gd name="T84" fmla="*/ 10 w 10"/>
              <a:gd name="T85" fmla="*/ 166 h 697"/>
              <a:gd name="T86" fmla="*/ 0 w 10"/>
              <a:gd name="T87" fmla="*/ 166 h 697"/>
              <a:gd name="T88" fmla="*/ 0 w 10"/>
              <a:gd name="T89" fmla="*/ 134 h 697"/>
              <a:gd name="T90" fmla="*/ 0 w 10"/>
              <a:gd name="T91" fmla="*/ 67 h 697"/>
              <a:gd name="T92" fmla="*/ 10 w 10"/>
              <a:gd name="T93" fmla="*/ 67 h 697"/>
              <a:gd name="T94" fmla="*/ 10 w 10"/>
              <a:gd name="T95" fmla="*/ 99 h 697"/>
              <a:gd name="T96" fmla="*/ 0 w 10"/>
              <a:gd name="T97" fmla="*/ 99 h 697"/>
              <a:gd name="T98" fmla="*/ 0 w 10"/>
              <a:gd name="T99" fmla="*/ 67 h 697"/>
              <a:gd name="T100" fmla="*/ 0 w 10"/>
              <a:gd name="T101" fmla="*/ 0 h 697"/>
              <a:gd name="T102" fmla="*/ 10 w 10"/>
              <a:gd name="T103" fmla="*/ 0 h 697"/>
              <a:gd name="T104" fmla="*/ 10 w 10"/>
              <a:gd name="T105" fmla="*/ 34 h 697"/>
              <a:gd name="T106" fmla="*/ 0 w 10"/>
              <a:gd name="T107" fmla="*/ 34 h 697"/>
              <a:gd name="T108" fmla="*/ 0 w 10"/>
              <a:gd name="T109" fmla="*/ 0 h 6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" h="697">
                <a:moveTo>
                  <a:pt x="0" y="664"/>
                </a:moveTo>
                <a:lnTo>
                  <a:pt x="10" y="664"/>
                </a:lnTo>
                <a:lnTo>
                  <a:pt x="10" y="697"/>
                </a:lnTo>
                <a:lnTo>
                  <a:pt x="0" y="697"/>
                </a:lnTo>
                <a:lnTo>
                  <a:pt x="0" y="664"/>
                </a:lnTo>
                <a:close/>
                <a:moveTo>
                  <a:pt x="0" y="597"/>
                </a:moveTo>
                <a:lnTo>
                  <a:pt x="10" y="597"/>
                </a:lnTo>
                <a:lnTo>
                  <a:pt x="10" y="630"/>
                </a:lnTo>
                <a:lnTo>
                  <a:pt x="0" y="630"/>
                </a:lnTo>
                <a:lnTo>
                  <a:pt x="0" y="597"/>
                </a:lnTo>
                <a:close/>
                <a:moveTo>
                  <a:pt x="0" y="531"/>
                </a:moveTo>
                <a:lnTo>
                  <a:pt x="10" y="531"/>
                </a:lnTo>
                <a:lnTo>
                  <a:pt x="10" y="565"/>
                </a:lnTo>
                <a:lnTo>
                  <a:pt x="0" y="565"/>
                </a:lnTo>
                <a:lnTo>
                  <a:pt x="0" y="531"/>
                </a:lnTo>
                <a:close/>
                <a:moveTo>
                  <a:pt x="0" y="465"/>
                </a:moveTo>
                <a:lnTo>
                  <a:pt x="10" y="465"/>
                </a:lnTo>
                <a:lnTo>
                  <a:pt x="10" y="498"/>
                </a:lnTo>
                <a:lnTo>
                  <a:pt x="0" y="498"/>
                </a:lnTo>
                <a:lnTo>
                  <a:pt x="0" y="465"/>
                </a:lnTo>
                <a:close/>
                <a:moveTo>
                  <a:pt x="0" y="398"/>
                </a:moveTo>
                <a:lnTo>
                  <a:pt x="10" y="398"/>
                </a:lnTo>
                <a:lnTo>
                  <a:pt x="10" y="431"/>
                </a:lnTo>
                <a:lnTo>
                  <a:pt x="0" y="431"/>
                </a:lnTo>
                <a:lnTo>
                  <a:pt x="0" y="398"/>
                </a:lnTo>
                <a:close/>
                <a:moveTo>
                  <a:pt x="0" y="333"/>
                </a:moveTo>
                <a:lnTo>
                  <a:pt x="10" y="333"/>
                </a:lnTo>
                <a:lnTo>
                  <a:pt x="10" y="366"/>
                </a:lnTo>
                <a:lnTo>
                  <a:pt x="0" y="366"/>
                </a:lnTo>
                <a:lnTo>
                  <a:pt x="0" y="333"/>
                </a:lnTo>
                <a:close/>
                <a:moveTo>
                  <a:pt x="0" y="266"/>
                </a:moveTo>
                <a:lnTo>
                  <a:pt x="10" y="266"/>
                </a:lnTo>
                <a:lnTo>
                  <a:pt x="10" y="299"/>
                </a:lnTo>
                <a:lnTo>
                  <a:pt x="0" y="299"/>
                </a:lnTo>
                <a:lnTo>
                  <a:pt x="0" y="266"/>
                </a:lnTo>
                <a:close/>
                <a:moveTo>
                  <a:pt x="0" y="199"/>
                </a:moveTo>
                <a:lnTo>
                  <a:pt x="10" y="199"/>
                </a:lnTo>
                <a:lnTo>
                  <a:pt x="10" y="233"/>
                </a:lnTo>
                <a:lnTo>
                  <a:pt x="0" y="233"/>
                </a:lnTo>
                <a:lnTo>
                  <a:pt x="0" y="199"/>
                </a:lnTo>
                <a:close/>
                <a:moveTo>
                  <a:pt x="0" y="134"/>
                </a:moveTo>
                <a:lnTo>
                  <a:pt x="10" y="134"/>
                </a:lnTo>
                <a:lnTo>
                  <a:pt x="10" y="166"/>
                </a:lnTo>
                <a:lnTo>
                  <a:pt x="0" y="166"/>
                </a:lnTo>
                <a:lnTo>
                  <a:pt x="0" y="134"/>
                </a:lnTo>
                <a:close/>
                <a:moveTo>
                  <a:pt x="0" y="67"/>
                </a:moveTo>
                <a:lnTo>
                  <a:pt x="10" y="67"/>
                </a:lnTo>
                <a:lnTo>
                  <a:pt x="10" y="99"/>
                </a:lnTo>
                <a:lnTo>
                  <a:pt x="0" y="99"/>
                </a:lnTo>
                <a:lnTo>
                  <a:pt x="0" y="67"/>
                </a:lnTo>
                <a:close/>
                <a:moveTo>
                  <a:pt x="0" y="0"/>
                </a:moveTo>
                <a:lnTo>
                  <a:pt x="10" y="0"/>
                </a:lnTo>
                <a:lnTo>
                  <a:pt x="10" y="34"/>
                </a:lnTo>
                <a:lnTo>
                  <a:pt x="0" y="3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9"/>
          <p:cNvSpPr>
            <a:spLocks noEditPoints="1"/>
          </p:cNvSpPr>
          <p:nvPr/>
        </p:nvSpPr>
        <p:spPr bwMode="auto">
          <a:xfrm>
            <a:off x="7871618" y="5564979"/>
            <a:ext cx="7937" cy="554038"/>
          </a:xfrm>
          <a:custGeom>
            <a:avLst/>
            <a:gdLst>
              <a:gd name="T0" fmla="*/ 0 w 10"/>
              <a:gd name="T1" fmla="*/ 664 h 697"/>
              <a:gd name="T2" fmla="*/ 10 w 10"/>
              <a:gd name="T3" fmla="*/ 664 h 697"/>
              <a:gd name="T4" fmla="*/ 10 w 10"/>
              <a:gd name="T5" fmla="*/ 697 h 697"/>
              <a:gd name="T6" fmla="*/ 0 w 10"/>
              <a:gd name="T7" fmla="*/ 697 h 697"/>
              <a:gd name="T8" fmla="*/ 0 w 10"/>
              <a:gd name="T9" fmla="*/ 664 h 697"/>
              <a:gd name="T10" fmla="*/ 0 w 10"/>
              <a:gd name="T11" fmla="*/ 597 h 697"/>
              <a:gd name="T12" fmla="*/ 10 w 10"/>
              <a:gd name="T13" fmla="*/ 597 h 697"/>
              <a:gd name="T14" fmla="*/ 10 w 10"/>
              <a:gd name="T15" fmla="*/ 630 h 697"/>
              <a:gd name="T16" fmla="*/ 0 w 10"/>
              <a:gd name="T17" fmla="*/ 630 h 697"/>
              <a:gd name="T18" fmla="*/ 0 w 10"/>
              <a:gd name="T19" fmla="*/ 597 h 697"/>
              <a:gd name="T20" fmla="*/ 0 w 10"/>
              <a:gd name="T21" fmla="*/ 531 h 697"/>
              <a:gd name="T22" fmla="*/ 10 w 10"/>
              <a:gd name="T23" fmla="*/ 531 h 697"/>
              <a:gd name="T24" fmla="*/ 10 w 10"/>
              <a:gd name="T25" fmla="*/ 565 h 697"/>
              <a:gd name="T26" fmla="*/ 0 w 10"/>
              <a:gd name="T27" fmla="*/ 565 h 697"/>
              <a:gd name="T28" fmla="*/ 0 w 10"/>
              <a:gd name="T29" fmla="*/ 531 h 697"/>
              <a:gd name="T30" fmla="*/ 0 w 10"/>
              <a:gd name="T31" fmla="*/ 465 h 697"/>
              <a:gd name="T32" fmla="*/ 10 w 10"/>
              <a:gd name="T33" fmla="*/ 465 h 697"/>
              <a:gd name="T34" fmla="*/ 10 w 10"/>
              <a:gd name="T35" fmla="*/ 498 h 697"/>
              <a:gd name="T36" fmla="*/ 0 w 10"/>
              <a:gd name="T37" fmla="*/ 498 h 697"/>
              <a:gd name="T38" fmla="*/ 0 w 10"/>
              <a:gd name="T39" fmla="*/ 465 h 697"/>
              <a:gd name="T40" fmla="*/ 0 w 10"/>
              <a:gd name="T41" fmla="*/ 398 h 697"/>
              <a:gd name="T42" fmla="*/ 10 w 10"/>
              <a:gd name="T43" fmla="*/ 398 h 697"/>
              <a:gd name="T44" fmla="*/ 10 w 10"/>
              <a:gd name="T45" fmla="*/ 431 h 697"/>
              <a:gd name="T46" fmla="*/ 0 w 10"/>
              <a:gd name="T47" fmla="*/ 431 h 697"/>
              <a:gd name="T48" fmla="*/ 0 w 10"/>
              <a:gd name="T49" fmla="*/ 398 h 697"/>
              <a:gd name="T50" fmla="*/ 0 w 10"/>
              <a:gd name="T51" fmla="*/ 333 h 697"/>
              <a:gd name="T52" fmla="*/ 10 w 10"/>
              <a:gd name="T53" fmla="*/ 333 h 697"/>
              <a:gd name="T54" fmla="*/ 10 w 10"/>
              <a:gd name="T55" fmla="*/ 366 h 697"/>
              <a:gd name="T56" fmla="*/ 0 w 10"/>
              <a:gd name="T57" fmla="*/ 366 h 697"/>
              <a:gd name="T58" fmla="*/ 0 w 10"/>
              <a:gd name="T59" fmla="*/ 333 h 697"/>
              <a:gd name="T60" fmla="*/ 0 w 10"/>
              <a:gd name="T61" fmla="*/ 266 h 697"/>
              <a:gd name="T62" fmla="*/ 10 w 10"/>
              <a:gd name="T63" fmla="*/ 266 h 697"/>
              <a:gd name="T64" fmla="*/ 10 w 10"/>
              <a:gd name="T65" fmla="*/ 299 h 697"/>
              <a:gd name="T66" fmla="*/ 0 w 10"/>
              <a:gd name="T67" fmla="*/ 299 h 697"/>
              <a:gd name="T68" fmla="*/ 0 w 10"/>
              <a:gd name="T69" fmla="*/ 266 h 697"/>
              <a:gd name="T70" fmla="*/ 0 w 10"/>
              <a:gd name="T71" fmla="*/ 199 h 697"/>
              <a:gd name="T72" fmla="*/ 10 w 10"/>
              <a:gd name="T73" fmla="*/ 199 h 697"/>
              <a:gd name="T74" fmla="*/ 10 w 10"/>
              <a:gd name="T75" fmla="*/ 233 h 697"/>
              <a:gd name="T76" fmla="*/ 0 w 10"/>
              <a:gd name="T77" fmla="*/ 233 h 697"/>
              <a:gd name="T78" fmla="*/ 0 w 10"/>
              <a:gd name="T79" fmla="*/ 199 h 697"/>
              <a:gd name="T80" fmla="*/ 0 w 10"/>
              <a:gd name="T81" fmla="*/ 134 h 697"/>
              <a:gd name="T82" fmla="*/ 10 w 10"/>
              <a:gd name="T83" fmla="*/ 134 h 697"/>
              <a:gd name="T84" fmla="*/ 10 w 10"/>
              <a:gd name="T85" fmla="*/ 166 h 697"/>
              <a:gd name="T86" fmla="*/ 0 w 10"/>
              <a:gd name="T87" fmla="*/ 166 h 697"/>
              <a:gd name="T88" fmla="*/ 0 w 10"/>
              <a:gd name="T89" fmla="*/ 134 h 697"/>
              <a:gd name="T90" fmla="*/ 0 w 10"/>
              <a:gd name="T91" fmla="*/ 67 h 697"/>
              <a:gd name="T92" fmla="*/ 10 w 10"/>
              <a:gd name="T93" fmla="*/ 67 h 697"/>
              <a:gd name="T94" fmla="*/ 10 w 10"/>
              <a:gd name="T95" fmla="*/ 99 h 697"/>
              <a:gd name="T96" fmla="*/ 0 w 10"/>
              <a:gd name="T97" fmla="*/ 99 h 697"/>
              <a:gd name="T98" fmla="*/ 0 w 10"/>
              <a:gd name="T99" fmla="*/ 67 h 697"/>
              <a:gd name="T100" fmla="*/ 0 w 10"/>
              <a:gd name="T101" fmla="*/ 0 h 697"/>
              <a:gd name="T102" fmla="*/ 10 w 10"/>
              <a:gd name="T103" fmla="*/ 0 h 697"/>
              <a:gd name="T104" fmla="*/ 10 w 10"/>
              <a:gd name="T105" fmla="*/ 34 h 697"/>
              <a:gd name="T106" fmla="*/ 0 w 10"/>
              <a:gd name="T107" fmla="*/ 34 h 697"/>
              <a:gd name="T108" fmla="*/ 0 w 10"/>
              <a:gd name="T109" fmla="*/ 0 h 6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" h="697">
                <a:moveTo>
                  <a:pt x="0" y="664"/>
                </a:moveTo>
                <a:lnTo>
                  <a:pt x="10" y="664"/>
                </a:lnTo>
                <a:lnTo>
                  <a:pt x="10" y="697"/>
                </a:lnTo>
                <a:lnTo>
                  <a:pt x="0" y="697"/>
                </a:lnTo>
                <a:lnTo>
                  <a:pt x="0" y="664"/>
                </a:lnTo>
                <a:close/>
                <a:moveTo>
                  <a:pt x="0" y="597"/>
                </a:moveTo>
                <a:lnTo>
                  <a:pt x="10" y="597"/>
                </a:lnTo>
                <a:lnTo>
                  <a:pt x="10" y="630"/>
                </a:lnTo>
                <a:lnTo>
                  <a:pt x="0" y="630"/>
                </a:lnTo>
                <a:lnTo>
                  <a:pt x="0" y="597"/>
                </a:lnTo>
                <a:close/>
                <a:moveTo>
                  <a:pt x="0" y="531"/>
                </a:moveTo>
                <a:lnTo>
                  <a:pt x="10" y="531"/>
                </a:lnTo>
                <a:lnTo>
                  <a:pt x="10" y="565"/>
                </a:lnTo>
                <a:lnTo>
                  <a:pt x="0" y="565"/>
                </a:lnTo>
                <a:lnTo>
                  <a:pt x="0" y="531"/>
                </a:lnTo>
                <a:close/>
                <a:moveTo>
                  <a:pt x="0" y="465"/>
                </a:moveTo>
                <a:lnTo>
                  <a:pt x="10" y="465"/>
                </a:lnTo>
                <a:lnTo>
                  <a:pt x="10" y="498"/>
                </a:lnTo>
                <a:lnTo>
                  <a:pt x="0" y="498"/>
                </a:lnTo>
                <a:lnTo>
                  <a:pt x="0" y="465"/>
                </a:lnTo>
                <a:close/>
                <a:moveTo>
                  <a:pt x="0" y="398"/>
                </a:moveTo>
                <a:lnTo>
                  <a:pt x="10" y="398"/>
                </a:lnTo>
                <a:lnTo>
                  <a:pt x="10" y="431"/>
                </a:lnTo>
                <a:lnTo>
                  <a:pt x="0" y="431"/>
                </a:lnTo>
                <a:lnTo>
                  <a:pt x="0" y="398"/>
                </a:lnTo>
                <a:close/>
                <a:moveTo>
                  <a:pt x="0" y="333"/>
                </a:moveTo>
                <a:lnTo>
                  <a:pt x="10" y="333"/>
                </a:lnTo>
                <a:lnTo>
                  <a:pt x="10" y="366"/>
                </a:lnTo>
                <a:lnTo>
                  <a:pt x="0" y="366"/>
                </a:lnTo>
                <a:lnTo>
                  <a:pt x="0" y="333"/>
                </a:lnTo>
                <a:close/>
                <a:moveTo>
                  <a:pt x="0" y="266"/>
                </a:moveTo>
                <a:lnTo>
                  <a:pt x="10" y="266"/>
                </a:lnTo>
                <a:lnTo>
                  <a:pt x="10" y="299"/>
                </a:lnTo>
                <a:lnTo>
                  <a:pt x="0" y="299"/>
                </a:lnTo>
                <a:lnTo>
                  <a:pt x="0" y="266"/>
                </a:lnTo>
                <a:close/>
                <a:moveTo>
                  <a:pt x="0" y="199"/>
                </a:moveTo>
                <a:lnTo>
                  <a:pt x="10" y="199"/>
                </a:lnTo>
                <a:lnTo>
                  <a:pt x="10" y="233"/>
                </a:lnTo>
                <a:lnTo>
                  <a:pt x="0" y="233"/>
                </a:lnTo>
                <a:lnTo>
                  <a:pt x="0" y="199"/>
                </a:lnTo>
                <a:close/>
                <a:moveTo>
                  <a:pt x="0" y="134"/>
                </a:moveTo>
                <a:lnTo>
                  <a:pt x="10" y="134"/>
                </a:lnTo>
                <a:lnTo>
                  <a:pt x="10" y="166"/>
                </a:lnTo>
                <a:lnTo>
                  <a:pt x="0" y="166"/>
                </a:lnTo>
                <a:lnTo>
                  <a:pt x="0" y="134"/>
                </a:lnTo>
                <a:close/>
                <a:moveTo>
                  <a:pt x="0" y="67"/>
                </a:moveTo>
                <a:lnTo>
                  <a:pt x="10" y="67"/>
                </a:lnTo>
                <a:lnTo>
                  <a:pt x="10" y="99"/>
                </a:lnTo>
                <a:lnTo>
                  <a:pt x="0" y="99"/>
                </a:lnTo>
                <a:lnTo>
                  <a:pt x="0" y="67"/>
                </a:lnTo>
                <a:close/>
                <a:moveTo>
                  <a:pt x="0" y="0"/>
                </a:moveTo>
                <a:lnTo>
                  <a:pt x="10" y="0"/>
                </a:lnTo>
                <a:lnTo>
                  <a:pt x="10" y="34"/>
                </a:lnTo>
                <a:lnTo>
                  <a:pt x="0" y="3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6225381" y="2584450"/>
            <a:ext cx="9525" cy="2960688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7873206" y="2584450"/>
            <a:ext cx="7937" cy="2960688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2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0035 -0.12547 " pathEditMode="relative" rAng="0" ptsTypes="AA">
                                      <p:cBhvr>
                                        <p:cTn id="5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50"/>
                            </p:stCondLst>
                            <p:childTnLst>
                              <p:par>
                                <p:cTn id="75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38889E-6 -4.07407E-6 L -1.38889E-6 0.14815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40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88889E-6 -4.07407E-6 L 3.88889E-6 0.1463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15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750"/>
                            </p:stCondLst>
                            <p:childTnLst>
                              <p:par>
                                <p:cTn id="83" presetID="22" presetClass="exit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xit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2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12547 L 0.00069 -0.24746 " pathEditMode="relative" rAng="0" ptsTypes="AA">
                                      <p:cBhvr>
                                        <p:cTn id="10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250"/>
                            </p:stCondLst>
                            <p:childTnLst>
                              <p:par>
                                <p:cTn id="10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750"/>
                            </p:stCondLst>
                            <p:childTnLst>
                              <p:par>
                                <p:cTn id="1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38889E-6 0.14815 L 0.00018 0.29699 " pathEditMode="relative" rAng="0" ptsTypes="AA">
                                      <p:cBhvr>
                                        <p:cTn id="1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431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88889E-6 0.1463 L 0.00069 0.30324 " pathEditMode="relative" rAng="0" ptsTypes="AA">
                                      <p:cBhvr>
                                        <p:cTn id="1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7847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42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2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2" presetClass="exit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2" presetClass="exit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4" grpId="0" animBg="1"/>
      <p:bldP spid="27" grpId="0" animBg="1"/>
      <p:bldP spid="20" grpId="0" animBg="1"/>
      <p:bldP spid="20" grpId="1" animBg="1"/>
      <p:bldP spid="22" grpId="0" animBg="1"/>
      <p:bldP spid="22" grpId="1" animBg="1"/>
      <p:bldP spid="24" grpId="0"/>
      <p:bldP spid="24" grpId="1"/>
      <p:bldP spid="24" grpId="2"/>
      <p:bldP spid="30" grpId="0" animBg="1"/>
      <p:bldP spid="30" grpId="1" animBg="1"/>
      <p:bldP spid="31" grpId="0" animBg="1"/>
      <p:bldP spid="31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730" y="1247767"/>
            <a:ext cx="3809293" cy="53883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046" y="1258969"/>
            <a:ext cx="2545660" cy="50811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Transformation</a:t>
            </a:r>
            <a:endParaRPr lang="en-US" dirty="0"/>
          </a:p>
        </p:txBody>
      </p:sp>
      <p:sp>
        <p:nvSpPr>
          <p:cNvPr id="21" name="Rectangular Callout 20"/>
          <p:cNvSpPr/>
          <p:nvPr/>
        </p:nvSpPr>
        <p:spPr>
          <a:xfrm>
            <a:off x="4859337" y="2710021"/>
            <a:ext cx="1263650" cy="539750"/>
          </a:xfrm>
          <a:prstGeom prst="wedgeRectCallout">
            <a:avLst>
              <a:gd name="adj1" fmla="val -35406"/>
              <a:gd name="adj2" fmla="val 62500"/>
            </a:avLst>
          </a:prstGeom>
          <a:solidFill>
            <a:srgbClr val="C5E4F8"/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Function: bar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 Call site: 37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Call frame size: 32 bytes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Return address: 0x410198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707380" y="3249771"/>
            <a:ext cx="1066800" cy="14822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804370" y="4380818"/>
            <a:ext cx="263178" cy="4855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764033" y="2850150"/>
            <a:ext cx="263178" cy="4855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954" y="3828395"/>
            <a:ext cx="1760093" cy="2511731"/>
          </a:xfrm>
          <a:prstGeom prst="rect">
            <a:avLst/>
          </a:prstGeom>
        </p:spPr>
      </p:pic>
      <p:sp>
        <p:nvSpPr>
          <p:cNvPr id="19" name="Arc 18"/>
          <p:cNvSpPr/>
          <p:nvPr/>
        </p:nvSpPr>
        <p:spPr>
          <a:xfrm>
            <a:off x="-1604966" y="5266037"/>
            <a:ext cx="8672514" cy="996651"/>
          </a:xfrm>
          <a:prstGeom prst="arc">
            <a:avLst>
              <a:gd name="adj1" fmla="val 16268243"/>
              <a:gd name="adj2" fmla="val 21552317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>
            <a:off x="-2462214" y="4866416"/>
            <a:ext cx="9548814" cy="996651"/>
          </a:xfrm>
          <a:prstGeom prst="arc">
            <a:avLst>
              <a:gd name="adj1" fmla="val 16268243"/>
              <a:gd name="adj2" fmla="val 21552317"/>
            </a:avLst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 flipV="1">
            <a:off x="-2403329" y="1362062"/>
            <a:ext cx="9548814" cy="1372329"/>
          </a:xfrm>
          <a:prstGeom prst="arc">
            <a:avLst>
              <a:gd name="adj1" fmla="val 16268243"/>
              <a:gd name="adj2" fmla="val 21436884"/>
            </a:avLst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>
            <a:off x="-7297821" y="4229264"/>
            <a:ext cx="20058224" cy="996651"/>
          </a:xfrm>
          <a:prstGeom prst="arc">
            <a:avLst>
              <a:gd name="adj1" fmla="val 16268243"/>
              <a:gd name="adj2" fmla="val 21181162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flipV="1">
            <a:off x="-2438656" y="3444548"/>
            <a:ext cx="9548814" cy="497373"/>
          </a:xfrm>
          <a:prstGeom prst="arc">
            <a:avLst>
              <a:gd name="adj1" fmla="val 16268243"/>
              <a:gd name="adj2" fmla="val 21552317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flipV="1">
            <a:off x="-2052330" y="1942293"/>
            <a:ext cx="9548814" cy="1237626"/>
          </a:xfrm>
          <a:prstGeom prst="arc">
            <a:avLst>
              <a:gd name="adj1" fmla="val 16268243"/>
              <a:gd name="adj2" fmla="val 21309235"/>
            </a:avLst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ular Callout 12"/>
          <p:cNvSpPr/>
          <p:nvPr/>
        </p:nvSpPr>
        <p:spPr>
          <a:xfrm>
            <a:off x="4859337" y="1608968"/>
            <a:ext cx="1263650" cy="539750"/>
          </a:xfrm>
          <a:prstGeom prst="wedgeRectCallout">
            <a:avLst>
              <a:gd name="adj1" fmla="val -35406"/>
              <a:gd name="adj2" fmla="val 62500"/>
            </a:avLst>
          </a:prstGeom>
          <a:solidFill>
            <a:srgbClr val="C5E4F8"/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Function: foo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 Call site: 193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Call frame size: 40 bytes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Return address: 0x412700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707380" y="2148718"/>
            <a:ext cx="1042352" cy="10794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08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4.81481E-6 L 0 -0.13056 " pathEditMode="relative" rAng="0" ptsTypes="AA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xit" presetSubtype="8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8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13056 L 0 -0.30093 " pathEditMode="relative" rAng="0" ptsTypes="AA">
                                      <p:cBhvr>
                                        <p:cTn id="6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5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75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2" presetClass="exit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75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22" presetClass="exit" presetSubtype="8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xit" presetSubtype="8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19" grpId="0" animBg="1"/>
      <p:bldP spid="19" grpId="1" animBg="1"/>
      <p:bldP spid="20" grpId="0" animBg="1"/>
      <p:bldP spid="20" grpId="1" animBg="1"/>
      <p:bldP spid="26" grpId="0" animBg="1"/>
      <p:bldP spid="26" grpId="1" animBg="1"/>
      <p:bldP spid="27" grpId="0" animBg="1"/>
      <p:bldP spid="27" grpId="1" animBg="1"/>
      <p:bldP spid="17" grpId="0" animBg="1"/>
      <p:bldP spid="17" grpId="1" animBg="1"/>
      <p:bldP spid="22" grpId="0" animBg="1"/>
      <p:bldP spid="22" grpId="1" animBg="1"/>
      <p:bldP spid="13" grpId="0" animBg="1"/>
      <p:bldP spid="1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How fast is state transformation?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9" y="2463705"/>
            <a:ext cx="6839905" cy="348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330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Context: Instruction Set Architecture (ISA) Heterogeneity in the datacenter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714" y="4748165"/>
            <a:ext cx="4148607" cy="10284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147" y="4522517"/>
            <a:ext cx="1095740" cy="4381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237" y="5582200"/>
            <a:ext cx="1282918" cy="4214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575" y="5541019"/>
            <a:ext cx="1813897" cy="3965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274" y="1779832"/>
            <a:ext cx="1745697" cy="1151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28" y="4273078"/>
            <a:ext cx="2185510" cy="7047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91" y="4994381"/>
            <a:ext cx="1852692" cy="4220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750" y="4976773"/>
            <a:ext cx="1349993" cy="4684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319" y="3813077"/>
            <a:ext cx="1833138" cy="40025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6400" y="5769627"/>
            <a:ext cx="4359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Each image is copyright of the respective company or manufacturer.  Images used here for educational purposes.</a:t>
            </a:r>
            <a:endParaRPr lang="en-US" sz="1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75181" y="1805539"/>
            <a:ext cx="3774366" cy="250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2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Compiler generates multi-ISA binaries</a:t>
            </a:r>
          </a:p>
          <a:p>
            <a:pPr lvl="1"/>
            <a:r>
              <a:rPr lang="en-US" dirty="0" smtClean="0"/>
              <a:t>Lower source to ISA-agnostic LLVM IR</a:t>
            </a:r>
          </a:p>
          <a:p>
            <a:pPr lvl="2"/>
            <a:r>
              <a:rPr lang="en-US" dirty="0" smtClean="0"/>
              <a:t>Instrument with migration points</a:t>
            </a:r>
          </a:p>
          <a:p>
            <a:pPr lvl="1"/>
            <a:r>
              <a:rPr lang="en-US" dirty="0" smtClean="0"/>
              <a:t>Lower single set of IR to multiple ISAs</a:t>
            </a:r>
          </a:p>
          <a:p>
            <a:pPr lvl="2"/>
            <a:r>
              <a:rPr lang="en-US" dirty="0" smtClean="0"/>
              <a:t>Track where live values are allocated for each ISA</a:t>
            </a:r>
          </a:p>
          <a:p>
            <a:pPr lvl="2"/>
            <a:r>
              <a:rPr lang="en-US" dirty="0" smtClean="0"/>
              <a:t>Supports a number of architectures (not just ARM &amp; x86)</a:t>
            </a:r>
          </a:p>
          <a:p>
            <a:pPr lvl="1"/>
            <a:r>
              <a:rPr lang="en-US" dirty="0" smtClean="0"/>
              <a:t>Align binaries &amp; add transformation metadata</a:t>
            </a:r>
          </a:p>
          <a:p>
            <a:r>
              <a:rPr lang="en-US" dirty="0" smtClean="0"/>
              <a:t>Runtime migration</a:t>
            </a:r>
          </a:p>
          <a:p>
            <a:pPr lvl="1"/>
            <a:r>
              <a:rPr lang="en-US" dirty="0" smtClean="0"/>
              <a:t>Coordinate with scheduler to migrate threads</a:t>
            </a:r>
          </a:p>
          <a:p>
            <a:pPr lvl="2"/>
            <a:r>
              <a:rPr lang="en-US" dirty="0" smtClean="0"/>
              <a:t>Attach to thread’s registers &amp; stack, rewrite in its entirety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55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Compiler/toolchain support for multi-ISA binaries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OS support for heterogeneous migration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Evaluation, ongoing and future 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3826" y="1885359"/>
            <a:ext cx="7364694" cy="2111605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OS </a:t>
            </a:r>
            <a:r>
              <a:rPr lang="en-US" sz="4000" b="1" smtClean="0"/>
              <a:t>Support for</a:t>
            </a:r>
            <a:br>
              <a:rPr lang="en-US" sz="4000" b="1" smtClean="0"/>
            </a:br>
            <a:r>
              <a:rPr lang="en-US" sz="4000" b="1" smtClean="0"/>
              <a:t>Heterogeneous Migration</a:t>
            </a:r>
            <a:endParaRPr lang="en-US" sz="40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63192" y="4156052"/>
            <a:ext cx="6777872" cy="175455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Sang-</a:t>
            </a:r>
            <a:r>
              <a:rPr lang="en-US" sz="2400" dirty="0" err="1" smtClean="0">
                <a:solidFill>
                  <a:schemeClr val="tx1"/>
                </a:solidFill>
              </a:rPr>
              <a:t>Hoon</a:t>
            </a:r>
            <a:r>
              <a:rPr lang="en-US" sz="2400" dirty="0" smtClean="0">
                <a:solidFill>
                  <a:schemeClr val="tx1"/>
                </a:solidFill>
              </a:rPr>
              <a:t> Kim</a:t>
            </a:r>
            <a:r>
              <a:rPr lang="en-US" sz="2400" dirty="0" smtClean="0"/>
              <a:t> </a:t>
            </a:r>
            <a:r>
              <a:rPr lang="en-US" sz="1600" dirty="0" smtClean="0"/>
              <a:t>(</a:t>
            </a:r>
            <a:r>
              <a:rPr lang="en-US" sz="1600" dirty="0" err="1" smtClean="0">
                <a:hlinkClick r:id="rId2"/>
              </a:rPr>
              <a:t>sanghoon@vt.edu</a:t>
            </a:r>
            <a:r>
              <a:rPr lang="en-US" sz="1600" dirty="0" smtClean="0"/>
              <a:t>)</a:t>
            </a:r>
          </a:p>
          <a:p>
            <a:endParaRPr lang="en-US" sz="1600" dirty="0" smtClean="0"/>
          </a:p>
          <a:p>
            <a:r>
              <a:rPr lang="en-US" sz="1600" dirty="0" smtClean="0"/>
              <a:t>Postdoctoral Associate</a:t>
            </a:r>
          </a:p>
        </p:txBody>
      </p:sp>
    </p:spTree>
    <p:extLst>
      <p:ext uri="{BB962C8B-B14F-4D97-AF65-F5344CB8AC3E}">
        <p14:creationId xmlns:p14="http://schemas.microsoft.com/office/powerpoint/2010/main" val="98417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OS side </a:t>
            </a:r>
            <a:r>
              <a:rPr lang="mr-IN" dirty="0"/>
              <a:t>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5648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37809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Equivalent to perform the context switch across machines</a:t>
            </a:r>
          </a:p>
          <a:p>
            <a:endParaRPr lang="en-US" sz="1800" dirty="0" smtClean="0"/>
          </a:p>
          <a:p>
            <a:r>
              <a:rPr lang="en-US" sz="2400" dirty="0"/>
              <a:t>At </a:t>
            </a:r>
            <a:r>
              <a:rPr lang="en-US" sz="2400" b="1" dirty="0"/>
              <a:t>origin</a:t>
            </a:r>
            <a:r>
              <a:rPr lang="en-US" sz="2400" dirty="0"/>
              <a:t>: Save the </a:t>
            </a:r>
            <a:r>
              <a:rPr lang="en-US" sz="2400" dirty="0" smtClean="0"/>
              <a:t>execution </a:t>
            </a:r>
            <a:r>
              <a:rPr lang="en-US" sz="2400" dirty="0"/>
              <a:t>context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user-space </a:t>
            </a:r>
            <a:r>
              <a:rPr lang="en-US" dirty="0" smtClean="0"/>
              <a:t>library provides the register set</a:t>
            </a:r>
          </a:p>
          <a:p>
            <a:pPr lvl="1"/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thread_struct</a:t>
            </a:r>
            <a:r>
              <a:rPr lang="en-US" dirty="0" smtClean="0"/>
              <a:t> +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mm_struct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400" dirty="0" smtClean="0"/>
              <a:t>At </a:t>
            </a:r>
            <a:r>
              <a:rPr lang="en-US" sz="2400" b="1" dirty="0"/>
              <a:t>remote</a:t>
            </a:r>
            <a:r>
              <a:rPr lang="en-US" sz="2400" dirty="0"/>
              <a:t>: Restore the context </a:t>
            </a:r>
            <a:r>
              <a:rPr lang="en-US" sz="2400" dirty="0" smtClean="0"/>
              <a:t>on </a:t>
            </a:r>
            <a:r>
              <a:rPr lang="en-US" sz="2400" dirty="0"/>
              <a:t>a </a:t>
            </a:r>
            <a:r>
              <a:rPr lang="en-US" sz="2400" dirty="0" smtClean="0"/>
              <a:t>thread</a:t>
            </a:r>
            <a:endParaRPr lang="en-US" sz="2400" dirty="0"/>
          </a:p>
          <a:p>
            <a:pPr lvl="1"/>
            <a:r>
              <a:rPr lang="en-US" dirty="0"/>
              <a:t>Fork a kernel thread, and downgrade it to a user thread</a:t>
            </a:r>
          </a:p>
          <a:p>
            <a:pPr lvl="1"/>
            <a:r>
              <a:rPr lang="en-US" dirty="0" smtClean="0"/>
              <a:t>Construct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mm_struct</a:t>
            </a:r>
            <a:r>
              <a:rPr lang="en-US" dirty="0"/>
              <a:t> and associate it with the thread</a:t>
            </a:r>
          </a:p>
          <a:p>
            <a:pPr lvl="1"/>
            <a:r>
              <a:rPr lang="en-US" dirty="0" smtClean="0"/>
              <a:t>Update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pt_regs</a:t>
            </a:r>
            <a:r>
              <a:rPr lang="en-US" dirty="0" smtClean="0"/>
              <a:t> and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thread_struct</a:t>
            </a: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dirty="0" smtClean="0"/>
              <a:t>Return </a:t>
            </a:r>
            <a:r>
              <a:rPr lang="en-US" dirty="0"/>
              <a:t>from the kernel </a:t>
            </a:r>
            <a:r>
              <a:rPr lang="en-US" dirty="0" smtClean="0"/>
              <a:t>space</a:t>
            </a:r>
          </a:p>
          <a:p>
            <a:pPr marL="457200" lvl="1" indent="0">
              <a:buNone/>
            </a:pPr>
            <a:r>
              <a:rPr lang="en-US" dirty="0" smtClean="0">
                <a:sym typeface="Wingdings"/>
              </a:rPr>
              <a:t> </a:t>
            </a:r>
            <a:r>
              <a:rPr lang="en-US" dirty="0">
                <a:sym typeface="Wingdings"/>
              </a:rPr>
              <a:t>R</a:t>
            </a:r>
            <a:r>
              <a:rPr lang="en-US" dirty="0" smtClean="0">
                <a:sym typeface="Wingdings"/>
              </a:rPr>
              <a:t>esume </a:t>
            </a:r>
            <a:r>
              <a:rPr lang="en-US" dirty="0">
                <a:sym typeface="Wingdings"/>
              </a:rPr>
              <a:t>execution </a:t>
            </a:r>
            <a:r>
              <a:rPr lang="en-US" dirty="0" smtClean="0">
                <a:sym typeface="Wingdings"/>
              </a:rPr>
              <a:t>as if returned from system call</a:t>
            </a:r>
            <a:endParaRPr lang="en-US" dirty="0">
              <a:sym typeface="Wingding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844891" y="2247403"/>
            <a:ext cx="2180741" cy="1947802"/>
            <a:chOff x="6626427" y="3336966"/>
            <a:chExt cx="2180741" cy="1947802"/>
          </a:xfrm>
        </p:grpSpPr>
        <p:grpSp>
          <p:nvGrpSpPr>
            <p:cNvPr id="4" name="Group 3"/>
            <p:cNvGrpSpPr/>
            <p:nvPr/>
          </p:nvGrpSpPr>
          <p:grpSpPr>
            <a:xfrm>
              <a:off x="6626427" y="3336966"/>
              <a:ext cx="2180741" cy="1660959"/>
              <a:chOff x="7032542" y="4440570"/>
              <a:chExt cx="1869635" cy="1483631"/>
            </a:xfrm>
          </p:grpSpPr>
          <p:grpSp>
            <p:nvGrpSpPr>
              <p:cNvPr id="46" name="Group 45"/>
              <p:cNvGrpSpPr>
                <a:grpSpLocks noChangeAspect="1"/>
              </p:cNvGrpSpPr>
              <p:nvPr/>
            </p:nvGrpSpPr>
            <p:grpSpPr>
              <a:xfrm>
                <a:off x="7118181" y="5089548"/>
                <a:ext cx="834653" cy="834653"/>
                <a:chOff x="1646253" y="4830226"/>
                <a:chExt cx="1158956" cy="1158956"/>
              </a:xfrm>
            </p:grpSpPr>
            <p:pic>
              <p:nvPicPr>
                <p:cNvPr id="50" name="Picture 4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46253" y="4830226"/>
                  <a:ext cx="1158956" cy="1158956"/>
                </a:xfrm>
                <a:prstGeom prst="rect">
                  <a:avLst/>
                </a:prstGeom>
              </p:spPr>
            </p:pic>
            <p:pic>
              <p:nvPicPr>
                <p:cNvPr id="51" name="Picture 50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41597" y="5220913"/>
                  <a:ext cx="568265" cy="376949"/>
                </a:xfrm>
                <a:prstGeom prst="rect">
                  <a:avLst/>
                </a:prstGeom>
              </p:spPr>
            </p:pic>
          </p:grpSp>
          <p:grpSp>
            <p:nvGrpSpPr>
              <p:cNvPr id="60" name="Group 59"/>
              <p:cNvGrpSpPr>
                <a:grpSpLocks noChangeAspect="1"/>
              </p:cNvGrpSpPr>
              <p:nvPr/>
            </p:nvGrpSpPr>
            <p:grpSpPr>
              <a:xfrm>
                <a:off x="8063555" y="5081458"/>
                <a:ext cx="834652" cy="834652"/>
                <a:chOff x="4695782" y="4830228"/>
                <a:chExt cx="1158954" cy="1158954"/>
              </a:xfrm>
            </p:grpSpPr>
            <p:pic>
              <p:nvPicPr>
                <p:cNvPr id="61" name="Picture 60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695782" y="4830228"/>
                  <a:ext cx="1158954" cy="1158954"/>
                </a:xfrm>
                <a:prstGeom prst="rect">
                  <a:avLst/>
                </a:prstGeom>
              </p:spPr>
            </p:pic>
            <p:pic>
              <p:nvPicPr>
                <p:cNvPr id="62" name="Picture 6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42438" y="5183633"/>
                  <a:ext cx="644031" cy="483023"/>
                </a:xfrm>
                <a:prstGeom prst="rect">
                  <a:avLst/>
                </a:prstGeom>
              </p:spPr>
            </p:pic>
          </p:grpSp>
          <p:cxnSp>
            <p:nvCxnSpPr>
              <p:cNvPr id="63" name="Straight Arrow Connector 62"/>
              <p:cNvCxnSpPr/>
              <p:nvPr/>
            </p:nvCxnSpPr>
            <p:spPr>
              <a:xfrm>
                <a:off x="8444752" y="4873707"/>
                <a:ext cx="0" cy="26517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 flipV="1">
                <a:off x="7511225" y="4873707"/>
                <a:ext cx="0" cy="3034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Group 15"/>
              <p:cNvGrpSpPr/>
              <p:nvPr/>
            </p:nvGrpSpPr>
            <p:grpSpPr>
              <a:xfrm>
                <a:off x="7032542" y="4440570"/>
                <a:ext cx="863397" cy="433137"/>
                <a:chOff x="7052592" y="4244480"/>
                <a:chExt cx="863397" cy="433137"/>
              </a:xfrm>
              <a:solidFill>
                <a:schemeClr val="accent2"/>
              </a:solidFill>
            </p:grpSpPr>
            <p:sp>
              <p:nvSpPr>
                <p:cNvPr id="52" name="Rounded Rectangle 51"/>
                <p:cNvSpPr/>
                <p:nvPr/>
              </p:nvSpPr>
              <p:spPr>
                <a:xfrm>
                  <a:off x="7165142" y="4244480"/>
                  <a:ext cx="750847" cy="433137"/>
                </a:xfrm>
                <a:prstGeom prst="roundRect">
                  <a:avLst/>
                </a:prstGeom>
                <a:solidFill>
                  <a:srgbClr val="FFDA66"/>
                </a:solidFill>
                <a:ln w="12700">
                  <a:solidFill>
                    <a:schemeClr val="accent4">
                      <a:lumMod val="75000"/>
                    </a:schemeClr>
                  </a:solidFill>
                  <a:tailEnd type="triangle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Exec.</a:t>
                  </a:r>
                </a:p>
                <a:p>
                  <a:pPr algn="ctr"/>
                  <a:r>
                    <a:rPr lang="en-US" sz="1200" dirty="0" smtClean="0">
                      <a:solidFill>
                        <a:schemeClr val="tx1"/>
                      </a:solidFill>
                    </a:rPr>
                    <a:t>contexts</a:t>
                  </a:r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53" name="Group 52"/>
                <p:cNvGrpSpPr/>
                <p:nvPr/>
              </p:nvGrpSpPr>
              <p:grpSpPr>
                <a:xfrm>
                  <a:off x="7052592" y="4293031"/>
                  <a:ext cx="226379" cy="332241"/>
                  <a:chOff x="754080" y="4096780"/>
                  <a:chExt cx="226379" cy="479475"/>
                </a:xfrm>
                <a:grpFill/>
              </p:grpSpPr>
              <p:sp>
                <p:nvSpPr>
                  <p:cNvPr id="54" name="Oval 53"/>
                  <p:cNvSpPr/>
                  <p:nvPr/>
                </p:nvSpPr>
                <p:spPr>
                  <a:xfrm>
                    <a:off x="754080" y="4096780"/>
                    <a:ext cx="226379" cy="479475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  <p:sp>
                <p:nvSpPr>
                  <p:cNvPr id="55" name="Freeform 54"/>
                  <p:cNvSpPr/>
                  <p:nvPr/>
                </p:nvSpPr>
                <p:spPr>
                  <a:xfrm>
                    <a:off x="818441" y="4158712"/>
                    <a:ext cx="97654" cy="333856"/>
                  </a:xfrm>
                  <a:custGeom>
                    <a:avLst/>
                    <a:gdLst>
                      <a:gd name="connsiteX0" fmla="*/ 118753 w 184068"/>
                      <a:gd name="connsiteY0" fmla="*/ 0 h 670956"/>
                      <a:gd name="connsiteX1" fmla="*/ 89065 w 184068"/>
                      <a:gd name="connsiteY1" fmla="*/ 35626 h 670956"/>
                      <a:gd name="connsiteX2" fmla="*/ 53439 w 184068"/>
                      <a:gd name="connsiteY2" fmla="*/ 77190 h 670956"/>
                      <a:gd name="connsiteX3" fmla="*/ 35626 w 184068"/>
                      <a:gd name="connsiteY3" fmla="*/ 89065 h 670956"/>
                      <a:gd name="connsiteX4" fmla="*/ 5938 w 184068"/>
                      <a:gd name="connsiteY4" fmla="*/ 124691 h 670956"/>
                      <a:gd name="connsiteX5" fmla="*/ 0 w 184068"/>
                      <a:gd name="connsiteY5" fmla="*/ 142504 h 670956"/>
                      <a:gd name="connsiteX6" fmla="*/ 17813 w 184068"/>
                      <a:gd name="connsiteY6" fmla="*/ 184068 h 670956"/>
                      <a:gd name="connsiteX7" fmla="*/ 53439 w 184068"/>
                      <a:gd name="connsiteY7" fmla="*/ 207818 h 670956"/>
                      <a:gd name="connsiteX8" fmla="*/ 95003 w 184068"/>
                      <a:gd name="connsiteY8" fmla="*/ 243444 h 670956"/>
                      <a:gd name="connsiteX9" fmla="*/ 124691 w 184068"/>
                      <a:gd name="connsiteY9" fmla="*/ 267195 h 670956"/>
                      <a:gd name="connsiteX10" fmla="*/ 142504 w 184068"/>
                      <a:gd name="connsiteY10" fmla="*/ 320634 h 670956"/>
                      <a:gd name="connsiteX11" fmla="*/ 124691 w 184068"/>
                      <a:gd name="connsiteY11" fmla="*/ 338447 h 670956"/>
                      <a:gd name="connsiteX12" fmla="*/ 106878 w 184068"/>
                      <a:gd name="connsiteY12" fmla="*/ 344385 h 670956"/>
                      <a:gd name="connsiteX13" fmla="*/ 71252 w 184068"/>
                      <a:gd name="connsiteY13" fmla="*/ 368135 h 670956"/>
                      <a:gd name="connsiteX14" fmla="*/ 35626 w 184068"/>
                      <a:gd name="connsiteY14" fmla="*/ 380011 h 670956"/>
                      <a:gd name="connsiteX15" fmla="*/ 23751 w 184068"/>
                      <a:gd name="connsiteY15" fmla="*/ 397824 h 670956"/>
                      <a:gd name="connsiteX16" fmla="*/ 53439 w 184068"/>
                      <a:gd name="connsiteY16" fmla="*/ 421574 h 670956"/>
                      <a:gd name="connsiteX17" fmla="*/ 71252 w 184068"/>
                      <a:gd name="connsiteY17" fmla="*/ 433449 h 670956"/>
                      <a:gd name="connsiteX18" fmla="*/ 106878 w 184068"/>
                      <a:gd name="connsiteY18" fmla="*/ 445325 h 670956"/>
                      <a:gd name="connsiteX19" fmla="*/ 124691 w 184068"/>
                      <a:gd name="connsiteY19" fmla="*/ 457200 h 670956"/>
                      <a:gd name="connsiteX20" fmla="*/ 142504 w 184068"/>
                      <a:gd name="connsiteY20" fmla="*/ 463138 h 670956"/>
                      <a:gd name="connsiteX21" fmla="*/ 178130 w 184068"/>
                      <a:gd name="connsiteY21" fmla="*/ 486888 h 670956"/>
                      <a:gd name="connsiteX22" fmla="*/ 184068 w 184068"/>
                      <a:gd name="connsiteY22" fmla="*/ 504701 h 670956"/>
                      <a:gd name="connsiteX23" fmla="*/ 160317 w 184068"/>
                      <a:gd name="connsiteY23" fmla="*/ 546265 h 670956"/>
                      <a:gd name="connsiteX24" fmla="*/ 142504 w 184068"/>
                      <a:gd name="connsiteY24" fmla="*/ 558140 h 670956"/>
                      <a:gd name="connsiteX25" fmla="*/ 106878 w 184068"/>
                      <a:gd name="connsiteY25" fmla="*/ 575953 h 670956"/>
                      <a:gd name="connsiteX26" fmla="*/ 65314 w 184068"/>
                      <a:gd name="connsiteY26" fmla="*/ 611579 h 670956"/>
                      <a:gd name="connsiteX27" fmla="*/ 83127 w 184068"/>
                      <a:gd name="connsiteY27" fmla="*/ 641268 h 670956"/>
                      <a:gd name="connsiteX28" fmla="*/ 118753 w 184068"/>
                      <a:gd name="connsiteY28" fmla="*/ 653143 h 670956"/>
                      <a:gd name="connsiteX29" fmla="*/ 136566 w 184068"/>
                      <a:gd name="connsiteY29" fmla="*/ 670956 h 6709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184068" h="670956">
                        <a:moveTo>
                          <a:pt x="118753" y="0"/>
                        </a:moveTo>
                        <a:cubicBezTo>
                          <a:pt x="93277" y="50954"/>
                          <a:pt x="122635" y="2056"/>
                          <a:pt x="89065" y="35626"/>
                        </a:cubicBezTo>
                        <a:cubicBezTo>
                          <a:pt x="62205" y="62486"/>
                          <a:pt x="96003" y="48815"/>
                          <a:pt x="53439" y="77190"/>
                        </a:cubicBezTo>
                        <a:cubicBezTo>
                          <a:pt x="47501" y="81148"/>
                          <a:pt x="41108" y="84497"/>
                          <a:pt x="35626" y="89065"/>
                        </a:cubicBezTo>
                        <a:cubicBezTo>
                          <a:pt x="24369" y="98445"/>
                          <a:pt x="12611" y="111346"/>
                          <a:pt x="5938" y="124691"/>
                        </a:cubicBezTo>
                        <a:cubicBezTo>
                          <a:pt x="3139" y="130289"/>
                          <a:pt x="1979" y="136566"/>
                          <a:pt x="0" y="142504"/>
                        </a:cubicBezTo>
                        <a:cubicBezTo>
                          <a:pt x="3917" y="158172"/>
                          <a:pt x="4692" y="172587"/>
                          <a:pt x="17813" y="184068"/>
                        </a:cubicBezTo>
                        <a:cubicBezTo>
                          <a:pt x="28554" y="193466"/>
                          <a:pt x="43347" y="197726"/>
                          <a:pt x="53439" y="207818"/>
                        </a:cubicBezTo>
                        <a:cubicBezTo>
                          <a:pt x="110623" y="265002"/>
                          <a:pt x="49781" y="207265"/>
                          <a:pt x="95003" y="243444"/>
                        </a:cubicBezTo>
                        <a:cubicBezTo>
                          <a:pt x="137306" y="277287"/>
                          <a:pt x="69865" y="230645"/>
                          <a:pt x="124691" y="267195"/>
                        </a:cubicBezTo>
                        <a:cubicBezTo>
                          <a:pt x="139998" y="290156"/>
                          <a:pt x="158181" y="297119"/>
                          <a:pt x="142504" y="320634"/>
                        </a:cubicBezTo>
                        <a:cubicBezTo>
                          <a:pt x="137846" y="327621"/>
                          <a:pt x="131678" y="333789"/>
                          <a:pt x="124691" y="338447"/>
                        </a:cubicBezTo>
                        <a:cubicBezTo>
                          <a:pt x="119483" y="341919"/>
                          <a:pt x="112349" y="341345"/>
                          <a:pt x="106878" y="344385"/>
                        </a:cubicBezTo>
                        <a:cubicBezTo>
                          <a:pt x="94402" y="351316"/>
                          <a:pt x="84792" y="363621"/>
                          <a:pt x="71252" y="368135"/>
                        </a:cubicBezTo>
                        <a:lnTo>
                          <a:pt x="35626" y="380011"/>
                        </a:lnTo>
                        <a:cubicBezTo>
                          <a:pt x="31668" y="385949"/>
                          <a:pt x="23751" y="390688"/>
                          <a:pt x="23751" y="397824"/>
                        </a:cubicBezTo>
                        <a:cubicBezTo>
                          <a:pt x="23751" y="417841"/>
                          <a:pt x="42317" y="416013"/>
                          <a:pt x="53439" y="421574"/>
                        </a:cubicBezTo>
                        <a:cubicBezTo>
                          <a:pt x="59822" y="424765"/>
                          <a:pt x="64731" y="430551"/>
                          <a:pt x="71252" y="433449"/>
                        </a:cubicBezTo>
                        <a:cubicBezTo>
                          <a:pt x="82691" y="438533"/>
                          <a:pt x="96462" y="438382"/>
                          <a:pt x="106878" y="445325"/>
                        </a:cubicBezTo>
                        <a:cubicBezTo>
                          <a:pt x="112816" y="449283"/>
                          <a:pt x="118308" y="454009"/>
                          <a:pt x="124691" y="457200"/>
                        </a:cubicBezTo>
                        <a:cubicBezTo>
                          <a:pt x="130289" y="459999"/>
                          <a:pt x="137033" y="460098"/>
                          <a:pt x="142504" y="463138"/>
                        </a:cubicBezTo>
                        <a:cubicBezTo>
                          <a:pt x="154980" y="470069"/>
                          <a:pt x="178130" y="486888"/>
                          <a:pt x="178130" y="486888"/>
                        </a:cubicBezTo>
                        <a:cubicBezTo>
                          <a:pt x="180109" y="492826"/>
                          <a:pt x="184068" y="498442"/>
                          <a:pt x="184068" y="504701"/>
                        </a:cubicBezTo>
                        <a:cubicBezTo>
                          <a:pt x="184068" y="526133"/>
                          <a:pt x="175695" y="533450"/>
                          <a:pt x="160317" y="546265"/>
                        </a:cubicBezTo>
                        <a:cubicBezTo>
                          <a:pt x="154835" y="550833"/>
                          <a:pt x="148887" y="554949"/>
                          <a:pt x="142504" y="558140"/>
                        </a:cubicBezTo>
                        <a:cubicBezTo>
                          <a:pt x="117219" y="570782"/>
                          <a:pt x="130699" y="555535"/>
                          <a:pt x="106878" y="575953"/>
                        </a:cubicBezTo>
                        <a:cubicBezTo>
                          <a:pt x="56484" y="619148"/>
                          <a:pt x="106208" y="584317"/>
                          <a:pt x="65314" y="611579"/>
                        </a:cubicBezTo>
                        <a:cubicBezTo>
                          <a:pt x="69377" y="623766"/>
                          <a:pt x="70087" y="634748"/>
                          <a:pt x="83127" y="641268"/>
                        </a:cubicBezTo>
                        <a:cubicBezTo>
                          <a:pt x="94323" y="646866"/>
                          <a:pt x="118753" y="653143"/>
                          <a:pt x="118753" y="653143"/>
                        </a:cubicBezTo>
                        <a:lnTo>
                          <a:pt x="136566" y="670956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p:grpSp>
          </p:grpSp>
          <p:sp>
            <p:nvSpPr>
              <p:cNvPr id="56" name="Rounded Rectangle 55"/>
              <p:cNvSpPr/>
              <p:nvPr/>
            </p:nvSpPr>
            <p:spPr>
              <a:xfrm>
                <a:off x="8151330" y="4440570"/>
                <a:ext cx="750847" cy="433137"/>
              </a:xfrm>
              <a:prstGeom prst="roundRect">
                <a:avLst/>
              </a:prstGeom>
              <a:solidFill>
                <a:srgbClr val="FFDA66"/>
              </a:solidFill>
              <a:ln w="12700">
                <a:solidFill>
                  <a:schemeClr val="accent4">
                    <a:lumMod val="75000"/>
                  </a:schemeClr>
                </a:solidFill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Exec.</a:t>
                </a:r>
              </a:p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contexts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8036725" y="4489121"/>
                <a:ext cx="226379" cy="332241"/>
                <a:chOff x="825347" y="4096776"/>
                <a:chExt cx="226379" cy="479474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58" name="Oval 57"/>
                <p:cNvSpPr/>
                <p:nvPr/>
              </p:nvSpPr>
              <p:spPr>
                <a:xfrm>
                  <a:off x="825347" y="4096776"/>
                  <a:ext cx="226379" cy="479474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59" name="Freeform 58"/>
                <p:cNvSpPr/>
                <p:nvPr/>
              </p:nvSpPr>
              <p:spPr>
                <a:xfrm>
                  <a:off x="889709" y="4158712"/>
                  <a:ext cx="97654" cy="333856"/>
                </a:xfrm>
                <a:custGeom>
                  <a:avLst/>
                  <a:gdLst>
                    <a:gd name="connsiteX0" fmla="*/ 118753 w 184068"/>
                    <a:gd name="connsiteY0" fmla="*/ 0 h 670956"/>
                    <a:gd name="connsiteX1" fmla="*/ 89065 w 184068"/>
                    <a:gd name="connsiteY1" fmla="*/ 35626 h 670956"/>
                    <a:gd name="connsiteX2" fmla="*/ 53439 w 184068"/>
                    <a:gd name="connsiteY2" fmla="*/ 77190 h 670956"/>
                    <a:gd name="connsiteX3" fmla="*/ 35626 w 184068"/>
                    <a:gd name="connsiteY3" fmla="*/ 89065 h 670956"/>
                    <a:gd name="connsiteX4" fmla="*/ 5938 w 184068"/>
                    <a:gd name="connsiteY4" fmla="*/ 124691 h 670956"/>
                    <a:gd name="connsiteX5" fmla="*/ 0 w 184068"/>
                    <a:gd name="connsiteY5" fmla="*/ 142504 h 670956"/>
                    <a:gd name="connsiteX6" fmla="*/ 17813 w 184068"/>
                    <a:gd name="connsiteY6" fmla="*/ 184068 h 670956"/>
                    <a:gd name="connsiteX7" fmla="*/ 53439 w 184068"/>
                    <a:gd name="connsiteY7" fmla="*/ 207818 h 670956"/>
                    <a:gd name="connsiteX8" fmla="*/ 95003 w 184068"/>
                    <a:gd name="connsiteY8" fmla="*/ 243444 h 670956"/>
                    <a:gd name="connsiteX9" fmla="*/ 124691 w 184068"/>
                    <a:gd name="connsiteY9" fmla="*/ 267195 h 670956"/>
                    <a:gd name="connsiteX10" fmla="*/ 142504 w 184068"/>
                    <a:gd name="connsiteY10" fmla="*/ 320634 h 670956"/>
                    <a:gd name="connsiteX11" fmla="*/ 124691 w 184068"/>
                    <a:gd name="connsiteY11" fmla="*/ 338447 h 670956"/>
                    <a:gd name="connsiteX12" fmla="*/ 106878 w 184068"/>
                    <a:gd name="connsiteY12" fmla="*/ 344385 h 670956"/>
                    <a:gd name="connsiteX13" fmla="*/ 71252 w 184068"/>
                    <a:gd name="connsiteY13" fmla="*/ 368135 h 670956"/>
                    <a:gd name="connsiteX14" fmla="*/ 35626 w 184068"/>
                    <a:gd name="connsiteY14" fmla="*/ 380011 h 670956"/>
                    <a:gd name="connsiteX15" fmla="*/ 23751 w 184068"/>
                    <a:gd name="connsiteY15" fmla="*/ 397824 h 670956"/>
                    <a:gd name="connsiteX16" fmla="*/ 53439 w 184068"/>
                    <a:gd name="connsiteY16" fmla="*/ 421574 h 670956"/>
                    <a:gd name="connsiteX17" fmla="*/ 71252 w 184068"/>
                    <a:gd name="connsiteY17" fmla="*/ 433449 h 670956"/>
                    <a:gd name="connsiteX18" fmla="*/ 106878 w 184068"/>
                    <a:gd name="connsiteY18" fmla="*/ 445325 h 670956"/>
                    <a:gd name="connsiteX19" fmla="*/ 124691 w 184068"/>
                    <a:gd name="connsiteY19" fmla="*/ 457200 h 670956"/>
                    <a:gd name="connsiteX20" fmla="*/ 142504 w 184068"/>
                    <a:gd name="connsiteY20" fmla="*/ 463138 h 670956"/>
                    <a:gd name="connsiteX21" fmla="*/ 178130 w 184068"/>
                    <a:gd name="connsiteY21" fmla="*/ 486888 h 670956"/>
                    <a:gd name="connsiteX22" fmla="*/ 184068 w 184068"/>
                    <a:gd name="connsiteY22" fmla="*/ 504701 h 670956"/>
                    <a:gd name="connsiteX23" fmla="*/ 160317 w 184068"/>
                    <a:gd name="connsiteY23" fmla="*/ 546265 h 670956"/>
                    <a:gd name="connsiteX24" fmla="*/ 142504 w 184068"/>
                    <a:gd name="connsiteY24" fmla="*/ 558140 h 670956"/>
                    <a:gd name="connsiteX25" fmla="*/ 106878 w 184068"/>
                    <a:gd name="connsiteY25" fmla="*/ 575953 h 670956"/>
                    <a:gd name="connsiteX26" fmla="*/ 65314 w 184068"/>
                    <a:gd name="connsiteY26" fmla="*/ 611579 h 670956"/>
                    <a:gd name="connsiteX27" fmla="*/ 83127 w 184068"/>
                    <a:gd name="connsiteY27" fmla="*/ 641268 h 670956"/>
                    <a:gd name="connsiteX28" fmla="*/ 118753 w 184068"/>
                    <a:gd name="connsiteY28" fmla="*/ 653143 h 670956"/>
                    <a:gd name="connsiteX29" fmla="*/ 136566 w 184068"/>
                    <a:gd name="connsiteY29" fmla="*/ 670956 h 670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84068" h="670956">
                      <a:moveTo>
                        <a:pt x="118753" y="0"/>
                      </a:moveTo>
                      <a:cubicBezTo>
                        <a:pt x="93277" y="50954"/>
                        <a:pt x="122635" y="2056"/>
                        <a:pt x="89065" y="35626"/>
                      </a:cubicBezTo>
                      <a:cubicBezTo>
                        <a:pt x="62205" y="62486"/>
                        <a:pt x="96003" y="48815"/>
                        <a:pt x="53439" y="77190"/>
                      </a:cubicBezTo>
                      <a:cubicBezTo>
                        <a:pt x="47501" y="81148"/>
                        <a:pt x="41108" y="84497"/>
                        <a:pt x="35626" y="89065"/>
                      </a:cubicBezTo>
                      <a:cubicBezTo>
                        <a:pt x="24369" y="98445"/>
                        <a:pt x="12611" y="111346"/>
                        <a:pt x="5938" y="124691"/>
                      </a:cubicBezTo>
                      <a:cubicBezTo>
                        <a:pt x="3139" y="130289"/>
                        <a:pt x="1979" y="136566"/>
                        <a:pt x="0" y="142504"/>
                      </a:cubicBezTo>
                      <a:cubicBezTo>
                        <a:pt x="3917" y="158172"/>
                        <a:pt x="4692" y="172587"/>
                        <a:pt x="17813" y="184068"/>
                      </a:cubicBezTo>
                      <a:cubicBezTo>
                        <a:pt x="28554" y="193466"/>
                        <a:pt x="43347" y="197726"/>
                        <a:pt x="53439" y="207818"/>
                      </a:cubicBezTo>
                      <a:cubicBezTo>
                        <a:pt x="110623" y="265002"/>
                        <a:pt x="49781" y="207265"/>
                        <a:pt x="95003" y="243444"/>
                      </a:cubicBezTo>
                      <a:cubicBezTo>
                        <a:pt x="137306" y="277287"/>
                        <a:pt x="69865" y="230645"/>
                        <a:pt x="124691" y="267195"/>
                      </a:cubicBezTo>
                      <a:cubicBezTo>
                        <a:pt x="139998" y="290156"/>
                        <a:pt x="158181" y="297119"/>
                        <a:pt x="142504" y="320634"/>
                      </a:cubicBezTo>
                      <a:cubicBezTo>
                        <a:pt x="137846" y="327621"/>
                        <a:pt x="131678" y="333789"/>
                        <a:pt x="124691" y="338447"/>
                      </a:cubicBezTo>
                      <a:cubicBezTo>
                        <a:pt x="119483" y="341919"/>
                        <a:pt x="112349" y="341345"/>
                        <a:pt x="106878" y="344385"/>
                      </a:cubicBezTo>
                      <a:cubicBezTo>
                        <a:pt x="94402" y="351316"/>
                        <a:pt x="84792" y="363621"/>
                        <a:pt x="71252" y="368135"/>
                      </a:cubicBezTo>
                      <a:lnTo>
                        <a:pt x="35626" y="380011"/>
                      </a:lnTo>
                      <a:cubicBezTo>
                        <a:pt x="31668" y="385949"/>
                        <a:pt x="23751" y="390688"/>
                        <a:pt x="23751" y="397824"/>
                      </a:cubicBezTo>
                      <a:cubicBezTo>
                        <a:pt x="23751" y="417841"/>
                        <a:pt x="42317" y="416013"/>
                        <a:pt x="53439" y="421574"/>
                      </a:cubicBezTo>
                      <a:cubicBezTo>
                        <a:pt x="59822" y="424765"/>
                        <a:pt x="64731" y="430551"/>
                        <a:pt x="71252" y="433449"/>
                      </a:cubicBezTo>
                      <a:cubicBezTo>
                        <a:pt x="82691" y="438533"/>
                        <a:pt x="96462" y="438382"/>
                        <a:pt x="106878" y="445325"/>
                      </a:cubicBezTo>
                      <a:cubicBezTo>
                        <a:pt x="112816" y="449283"/>
                        <a:pt x="118308" y="454009"/>
                        <a:pt x="124691" y="457200"/>
                      </a:cubicBezTo>
                      <a:cubicBezTo>
                        <a:pt x="130289" y="459999"/>
                        <a:pt x="137033" y="460098"/>
                        <a:pt x="142504" y="463138"/>
                      </a:cubicBezTo>
                      <a:cubicBezTo>
                        <a:pt x="154980" y="470069"/>
                        <a:pt x="178130" y="486888"/>
                        <a:pt x="178130" y="486888"/>
                      </a:cubicBezTo>
                      <a:cubicBezTo>
                        <a:pt x="180109" y="492826"/>
                        <a:pt x="184068" y="498442"/>
                        <a:pt x="184068" y="504701"/>
                      </a:cubicBezTo>
                      <a:cubicBezTo>
                        <a:pt x="184068" y="526133"/>
                        <a:pt x="175695" y="533450"/>
                        <a:pt x="160317" y="546265"/>
                      </a:cubicBezTo>
                      <a:cubicBezTo>
                        <a:pt x="154835" y="550833"/>
                        <a:pt x="148887" y="554949"/>
                        <a:pt x="142504" y="558140"/>
                      </a:cubicBezTo>
                      <a:cubicBezTo>
                        <a:pt x="117219" y="570782"/>
                        <a:pt x="130699" y="555535"/>
                        <a:pt x="106878" y="575953"/>
                      </a:cubicBezTo>
                      <a:cubicBezTo>
                        <a:pt x="56484" y="619148"/>
                        <a:pt x="106208" y="584317"/>
                        <a:pt x="65314" y="611579"/>
                      </a:cubicBezTo>
                      <a:cubicBezTo>
                        <a:pt x="69377" y="623766"/>
                        <a:pt x="70087" y="634748"/>
                        <a:pt x="83127" y="641268"/>
                      </a:cubicBezTo>
                      <a:cubicBezTo>
                        <a:pt x="94323" y="646866"/>
                        <a:pt x="118753" y="653143"/>
                        <a:pt x="118753" y="653143"/>
                      </a:cubicBezTo>
                      <a:lnTo>
                        <a:pt x="136566" y="670956"/>
                      </a:lnTo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p:grpSp>
          <p:cxnSp>
            <p:nvCxnSpPr>
              <p:cNvPr id="65" name="Straight Arrow Connector 64"/>
              <p:cNvCxnSpPr>
                <a:endCxn id="58" idx="2"/>
              </p:cNvCxnSpPr>
              <p:nvPr/>
            </p:nvCxnSpPr>
            <p:spPr>
              <a:xfrm flipV="1">
                <a:off x="7826605" y="4655242"/>
                <a:ext cx="210120" cy="189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6898741" y="4976991"/>
              <a:ext cx="6286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Origin</a:t>
              </a:r>
              <a:endParaRPr lang="en-US" sz="1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925174" y="4976991"/>
              <a:ext cx="7552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Remote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1600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Memory consistency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Provide consistent memory to distributed threads</a:t>
            </a:r>
          </a:p>
          <a:p>
            <a:endParaRPr lang="en-US" sz="2400" dirty="0" smtClean="0"/>
          </a:p>
          <a:p>
            <a:r>
              <a:rPr lang="en-US" sz="2400" dirty="0" smtClean="0"/>
              <a:t>VMA (</a:t>
            </a: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vm_area_struct</a:t>
            </a:r>
            <a:r>
              <a:rPr lang="en-US" sz="2400" dirty="0" smtClean="0"/>
              <a:t>)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etadata for pages in a range of address space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types, permission, backing files, offset in files, </a:t>
            </a:r>
            <a:r>
              <a:rPr lang="mr-IN" dirty="0" smtClean="0"/>
              <a:t>…</a:t>
            </a:r>
            <a:endParaRPr lang="en-US" dirty="0" smtClean="0"/>
          </a:p>
          <a:p>
            <a:endParaRPr lang="en-US" sz="2400" dirty="0" smtClean="0"/>
          </a:p>
          <a:p>
            <a:r>
              <a:rPr lang="en-US" sz="2400" dirty="0" smtClean="0"/>
              <a:t>Page (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page</a:t>
            </a:r>
            <a:r>
              <a:rPr lang="en-US" sz="2400" dirty="0" smtClean="0"/>
              <a:t>)</a:t>
            </a:r>
          </a:p>
          <a:p>
            <a:pPr lvl="1"/>
            <a:r>
              <a:rPr lang="en-US" dirty="0" smtClean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410026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5904021" y="4308546"/>
            <a:ext cx="973538" cy="934412"/>
            <a:chOff x="4063933" y="5232137"/>
            <a:chExt cx="973538" cy="934412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63933" y="5232137"/>
              <a:ext cx="973538" cy="934412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1128" y="5517071"/>
              <a:ext cx="540995" cy="389440"/>
            </a:xfrm>
            <a:prstGeom prst="rect">
              <a:avLst/>
            </a:prstGeom>
          </p:spPr>
        </p:pic>
      </p:grpSp>
      <p:sp>
        <p:nvSpPr>
          <p:cNvPr id="53" name="Freeform 52"/>
          <p:cNvSpPr/>
          <p:nvPr/>
        </p:nvSpPr>
        <p:spPr>
          <a:xfrm>
            <a:off x="7910513" y="3319463"/>
            <a:ext cx="495300" cy="1428750"/>
          </a:xfrm>
          <a:custGeom>
            <a:avLst/>
            <a:gdLst>
              <a:gd name="connsiteX0" fmla="*/ 0 w 495300"/>
              <a:gd name="connsiteY0" fmla="*/ 80962 h 1428750"/>
              <a:gd name="connsiteX1" fmla="*/ 0 w 495300"/>
              <a:gd name="connsiteY1" fmla="*/ 0 h 1428750"/>
              <a:gd name="connsiteX2" fmla="*/ 495300 w 495300"/>
              <a:gd name="connsiteY2" fmla="*/ 285750 h 1428750"/>
              <a:gd name="connsiteX3" fmla="*/ 495300 w 495300"/>
              <a:gd name="connsiteY3" fmla="*/ 1428750 h 1428750"/>
              <a:gd name="connsiteX4" fmla="*/ 0 w 495300"/>
              <a:gd name="connsiteY4" fmla="*/ 80962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300" h="1428750">
                <a:moveTo>
                  <a:pt x="0" y="80962"/>
                </a:moveTo>
                <a:lnTo>
                  <a:pt x="0" y="0"/>
                </a:lnTo>
                <a:lnTo>
                  <a:pt x="495300" y="285750"/>
                </a:lnTo>
                <a:lnTo>
                  <a:pt x="495300" y="1428750"/>
                </a:lnTo>
                <a:lnTo>
                  <a:pt x="0" y="8096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endCxn id="5" idx="1"/>
          </p:cNvCxnSpPr>
          <p:nvPr/>
        </p:nvCxnSpPr>
        <p:spPr>
          <a:xfrm>
            <a:off x="7905122" y="3313759"/>
            <a:ext cx="495305" cy="28869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905122" y="3404806"/>
            <a:ext cx="495305" cy="134713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Memory consistency protocol</a:t>
            </a:r>
            <a:br>
              <a:rPr lang="en-US" dirty="0" smtClean="0"/>
            </a:br>
            <a:r>
              <a:rPr lang="en-US" dirty="0" smtClean="0"/>
              <a:t>VMA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95522" y="2875655"/>
            <a:ext cx="609599" cy="602003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VMA</a:t>
            </a:r>
          </a:p>
          <a:p>
            <a:pPr algn="ctr"/>
            <a:r>
              <a:rPr lang="en-US" sz="1200" dirty="0" smtClean="0"/>
              <a:t>Map</a:t>
            </a:r>
            <a:endParaRPr lang="en-US" sz="1200" dirty="0"/>
          </a:p>
        </p:txBody>
      </p:sp>
      <p:sp>
        <p:nvSpPr>
          <p:cNvPr id="7" name="Rectangle 35"/>
          <p:cNvSpPr/>
          <p:nvPr/>
        </p:nvSpPr>
        <p:spPr>
          <a:xfrm>
            <a:off x="672025" y="3333829"/>
            <a:ext cx="492695" cy="1233488"/>
          </a:xfrm>
          <a:custGeom>
            <a:avLst/>
            <a:gdLst>
              <a:gd name="connsiteX0" fmla="*/ 0 w 483170"/>
              <a:gd name="connsiteY0" fmla="*/ 0 h 1233488"/>
              <a:gd name="connsiteX1" fmla="*/ 483170 w 483170"/>
              <a:gd name="connsiteY1" fmla="*/ 0 h 1233488"/>
              <a:gd name="connsiteX2" fmla="*/ 483170 w 483170"/>
              <a:gd name="connsiteY2" fmla="*/ 1233488 h 1233488"/>
              <a:gd name="connsiteX3" fmla="*/ 0 w 483170"/>
              <a:gd name="connsiteY3" fmla="*/ 1233488 h 1233488"/>
              <a:gd name="connsiteX4" fmla="*/ 0 w 483170"/>
              <a:gd name="connsiteY4" fmla="*/ 0 h 1233488"/>
              <a:gd name="connsiteX0" fmla="*/ 0 w 492695"/>
              <a:gd name="connsiteY0" fmla="*/ 700088 h 1233488"/>
              <a:gd name="connsiteX1" fmla="*/ 492695 w 492695"/>
              <a:gd name="connsiteY1" fmla="*/ 0 h 1233488"/>
              <a:gd name="connsiteX2" fmla="*/ 492695 w 492695"/>
              <a:gd name="connsiteY2" fmla="*/ 1233488 h 1233488"/>
              <a:gd name="connsiteX3" fmla="*/ 9525 w 492695"/>
              <a:gd name="connsiteY3" fmla="*/ 1233488 h 1233488"/>
              <a:gd name="connsiteX4" fmla="*/ 0 w 492695"/>
              <a:gd name="connsiteY4" fmla="*/ 700088 h 1233488"/>
              <a:gd name="connsiteX0" fmla="*/ 0 w 492695"/>
              <a:gd name="connsiteY0" fmla="*/ 700088 h 1233488"/>
              <a:gd name="connsiteX1" fmla="*/ 492695 w 492695"/>
              <a:gd name="connsiteY1" fmla="*/ 0 h 1233488"/>
              <a:gd name="connsiteX2" fmla="*/ 492695 w 492695"/>
              <a:gd name="connsiteY2" fmla="*/ 176213 h 1233488"/>
              <a:gd name="connsiteX3" fmla="*/ 9525 w 492695"/>
              <a:gd name="connsiteY3" fmla="*/ 1233488 h 1233488"/>
              <a:gd name="connsiteX4" fmla="*/ 0 w 492695"/>
              <a:gd name="connsiteY4" fmla="*/ 700088 h 1233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695" h="1233488">
                <a:moveTo>
                  <a:pt x="0" y="700088"/>
                </a:moveTo>
                <a:lnTo>
                  <a:pt x="492695" y="0"/>
                </a:lnTo>
                <a:lnTo>
                  <a:pt x="492695" y="176213"/>
                </a:lnTo>
                <a:lnTo>
                  <a:pt x="9525" y="1233488"/>
                </a:lnTo>
                <a:lnTo>
                  <a:pt x="0" y="700088"/>
                </a:lnTo>
                <a:close/>
              </a:path>
            </a:pathLst>
          </a:custGeom>
          <a:solidFill>
            <a:srgbClr val="FFD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8726" y="4033456"/>
            <a:ext cx="538213" cy="533861"/>
          </a:xfrm>
          <a:prstGeom prst="rect">
            <a:avLst/>
          </a:prstGeom>
          <a:solidFill>
            <a:srgbClr val="FFD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/>
          <p:cNvSpPr/>
          <p:nvPr/>
        </p:nvSpPr>
        <p:spPr>
          <a:xfrm rot="5400000">
            <a:off x="343601" y="2748000"/>
            <a:ext cx="1154458" cy="487782"/>
          </a:xfrm>
          <a:prstGeom prst="trapezoid">
            <a:avLst>
              <a:gd name="adj" fmla="val 106038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3968" y="2414662"/>
            <a:ext cx="547583" cy="11544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3968" y="2181304"/>
            <a:ext cx="547583" cy="2785157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3968" y="4228067"/>
            <a:ext cx="547584" cy="1322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52168" y="3488134"/>
            <a:ext cx="2209998" cy="7399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Kernel 2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7846" y="4482164"/>
            <a:ext cx="706691" cy="5871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4388" y="4471999"/>
            <a:ext cx="731259" cy="607507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3975647" y="4775752"/>
            <a:ext cx="1112199" cy="0"/>
          </a:xfrm>
          <a:prstGeom prst="line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885315" y="3488134"/>
            <a:ext cx="2232359" cy="7410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Kernel 1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885315" y="2971879"/>
            <a:ext cx="5284331" cy="432927"/>
          </a:xfrm>
          <a:prstGeom prst="rect">
            <a:avLst/>
          </a:prstGeom>
          <a:solidFill>
            <a:schemeClr val="lt1">
              <a:alpha val="69000"/>
            </a:schemeClr>
          </a:solidFill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      Single System Image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1945804" y="3038554"/>
            <a:ext cx="1298584" cy="2952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Original thread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5794537" y="3029020"/>
            <a:ext cx="1298584" cy="2952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Remote </a:t>
            </a:r>
            <a:r>
              <a:rPr lang="en-US" sz="1200" dirty="0"/>
              <a:t>t</a:t>
            </a:r>
            <a:r>
              <a:rPr lang="en-US" sz="1200" dirty="0" smtClean="0"/>
              <a:t>hread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1164721" y="2914706"/>
            <a:ext cx="609599" cy="602003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VMA</a:t>
            </a:r>
          </a:p>
          <a:p>
            <a:pPr algn="ctr"/>
            <a:r>
              <a:rPr lang="en-US" sz="1200" dirty="0" smtClean="0"/>
              <a:t>Map</a:t>
            </a:r>
            <a:endParaRPr lang="en-US" sz="1200" dirty="0"/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681551" y="2405136"/>
            <a:ext cx="483170" cy="5143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1" idx="3"/>
          </p:cNvCxnSpPr>
          <p:nvPr/>
        </p:nvCxnSpPr>
        <p:spPr>
          <a:xfrm flipH="1">
            <a:off x="681551" y="3053635"/>
            <a:ext cx="483170" cy="52024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33968" y="2414662"/>
            <a:ext cx="54758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38726" y="3569120"/>
            <a:ext cx="54758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8726" y="4033456"/>
            <a:ext cx="54282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8726" y="4571619"/>
            <a:ext cx="54282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81551" y="3333829"/>
            <a:ext cx="483170" cy="69962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81551" y="3516709"/>
            <a:ext cx="483170" cy="10506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ular Callout 30"/>
          <p:cNvSpPr/>
          <p:nvPr/>
        </p:nvSpPr>
        <p:spPr>
          <a:xfrm>
            <a:off x="5371465" y="2600403"/>
            <a:ext cx="2038351" cy="282177"/>
          </a:xfrm>
          <a:prstGeom prst="wedgeRectCallout">
            <a:avLst>
              <a:gd name="adj1" fmla="val 20791"/>
              <a:gd name="adj2" fmla="val 119400"/>
            </a:avLst>
          </a:prstGeom>
          <a:solidFill>
            <a:schemeClr val="bg1"/>
          </a:solidFill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x1, [sp,#0xbeef]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Rectangular Callout 31"/>
          <p:cNvSpPr/>
          <p:nvPr/>
        </p:nvSpPr>
        <p:spPr>
          <a:xfrm>
            <a:off x="5257198" y="4033456"/>
            <a:ext cx="2194232" cy="326860"/>
          </a:xfrm>
          <a:prstGeom prst="wedgeRectCallout">
            <a:avLst>
              <a:gd name="adj1" fmla="val 20791"/>
              <a:gd name="adj2" fmla="val 119400"/>
            </a:avLst>
          </a:prstGeom>
          <a:solidFill>
            <a:schemeClr val="bg1"/>
          </a:solidFill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+mj-lt"/>
                <a:cs typeface="Courier New" panose="02070309020205020404" pitchFamily="49" charset="0"/>
              </a:rPr>
              <a:t>Page fault at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+ 0xbeef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1811988" y="3212540"/>
            <a:ext cx="1998012" cy="388669"/>
          </a:xfrm>
          <a:prstGeom prst="wedgeRoundRectCallout">
            <a:avLst>
              <a:gd name="adj1" fmla="val -30351"/>
              <a:gd name="adj2" fmla="val 91082"/>
              <a:gd name="adj3" fmla="val 16667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+mj-lt"/>
                <a:cs typeface="Courier New" panose="02070309020205020404" pitchFamily="49" charset="0"/>
              </a:rPr>
              <a:t>send page containing</a:t>
            </a:r>
            <a:br>
              <a:rPr lang="en-US" sz="1400" dirty="0" smtClean="0">
                <a:latin typeface="+mj-lt"/>
                <a:cs typeface="Courier New" panose="02070309020205020404" pitchFamily="49" charset="0"/>
              </a:rPr>
            </a:b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+ 0xbeef</a:t>
            </a: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7905122" y="2777576"/>
            <a:ext cx="495305" cy="16096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905121" y="3142309"/>
            <a:ext cx="495306" cy="1743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400427" y="2775199"/>
            <a:ext cx="54758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400426" y="3316684"/>
            <a:ext cx="54758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8402204" y="2944824"/>
            <a:ext cx="545805" cy="132249"/>
          </a:xfrm>
          <a:prstGeom prst="rect">
            <a:avLst/>
          </a:prstGeom>
          <a:solidFill>
            <a:srgbClr val="FFDA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ular Callout 42"/>
          <p:cNvSpPr/>
          <p:nvPr/>
        </p:nvSpPr>
        <p:spPr>
          <a:xfrm>
            <a:off x="1883123" y="2537264"/>
            <a:ext cx="1773816" cy="388669"/>
          </a:xfrm>
          <a:prstGeom prst="wedgeRoundRectCallout">
            <a:avLst>
              <a:gd name="adj1" fmla="val -30351"/>
              <a:gd name="adj2" fmla="val 91082"/>
              <a:gd name="adj3" fmla="val 16667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+mj-lt"/>
                <a:cs typeface="Courier New" panose="02070309020205020404" pitchFamily="49" charset="0"/>
              </a:rPr>
              <a:t>Migrate to ARM</a:t>
            </a: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16200000">
            <a:off x="-128844" y="2847982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  <a:r>
              <a:rPr lang="en-US" sz="1400" dirty="0" smtClean="0"/>
              <a:t> (x86)</a:t>
            </a:r>
            <a:endParaRPr lang="en-US" sz="1200" dirty="0"/>
          </a:p>
        </p:txBody>
      </p:sp>
      <p:sp>
        <p:nvSpPr>
          <p:cNvPr id="51" name="Rectangle 50"/>
          <p:cNvSpPr/>
          <p:nvPr/>
        </p:nvSpPr>
        <p:spPr>
          <a:xfrm>
            <a:off x="8400426" y="3602448"/>
            <a:ext cx="547583" cy="11494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400427" y="2209870"/>
            <a:ext cx="547583" cy="2785157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>
            <a:stCxn id="5" idx="1"/>
            <a:endCxn id="5" idx="3"/>
          </p:cNvCxnSpPr>
          <p:nvPr/>
        </p:nvCxnSpPr>
        <p:spPr>
          <a:xfrm>
            <a:off x="8400427" y="3602449"/>
            <a:ext cx="54758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8400426" y="4751939"/>
            <a:ext cx="54758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 rot="5400000">
            <a:off x="8097676" y="4014212"/>
            <a:ext cx="1154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  <a:r>
              <a:rPr lang="en-US" sz="1400" dirty="0" smtClean="0"/>
              <a:t> (ARM)</a:t>
            </a:r>
            <a:endParaRPr lang="en-US" sz="1200" dirty="0"/>
          </a:p>
        </p:txBody>
      </p:sp>
      <p:sp>
        <p:nvSpPr>
          <p:cNvPr id="47" name="Rectangular Callout 46"/>
          <p:cNvSpPr/>
          <p:nvPr/>
        </p:nvSpPr>
        <p:spPr>
          <a:xfrm>
            <a:off x="5640541" y="4023597"/>
            <a:ext cx="1580805" cy="326860"/>
          </a:xfrm>
          <a:prstGeom prst="wedgeRectCallout">
            <a:avLst>
              <a:gd name="adj1" fmla="val 20791"/>
              <a:gd name="adj2" fmla="val 119400"/>
            </a:avLst>
          </a:prstGeom>
          <a:solidFill>
            <a:schemeClr val="bg1"/>
          </a:solidFill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+mj-lt"/>
                <a:cs typeface="Courier New" panose="02070309020205020404" pitchFamily="49" charset="0"/>
              </a:rPr>
              <a:t>Page fault at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@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47849" y="33592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2155331" y="4308546"/>
            <a:ext cx="973539" cy="934413"/>
            <a:chOff x="2961249" y="5241194"/>
            <a:chExt cx="973539" cy="934413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61249" y="5241194"/>
              <a:ext cx="973539" cy="934413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09342" y="5556187"/>
              <a:ext cx="477350" cy="3039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721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"/>
                            </p:stCondLst>
                            <p:childTnLst>
                              <p:par>
                                <p:cTn id="115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" grpId="0" animBg="1"/>
      <p:bldP spid="12" grpId="0" animBg="1"/>
      <p:bldP spid="20" grpId="0" animBg="1"/>
      <p:bldP spid="21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9" grpId="0" animBg="1"/>
      <p:bldP spid="43" grpId="0" animBg="1"/>
      <p:bldP spid="43" grpId="1" animBg="1"/>
      <p:bldP spid="51" grpId="0" animBg="1"/>
      <p:bldP spid="60" grpId="0"/>
      <p:bldP spid="47" grpId="0" animBg="1"/>
      <p:bldP spid="47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Memory consistency protocol</a:t>
            </a:r>
            <a:br>
              <a:rPr lang="en-US" dirty="0" smtClean="0"/>
            </a:br>
            <a:r>
              <a:rPr lang="en-US" dirty="0" smtClean="0"/>
              <a:t>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Centralized for the implementation feasibility</a:t>
            </a:r>
          </a:p>
          <a:p>
            <a:pPr lvl="1"/>
            <a:r>
              <a:rPr lang="en-US" dirty="0" smtClean="0"/>
              <a:t>Track the ownership for each page at the origin</a:t>
            </a:r>
          </a:p>
          <a:p>
            <a:pPr lvl="1"/>
            <a:r>
              <a:rPr lang="en-US" dirty="0" smtClean="0"/>
              <a:t>Remote threads request missing pages to the origin</a:t>
            </a:r>
          </a:p>
          <a:p>
            <a:pPr lvl="1"/>
            <a:r>
              <a:rPr lang="en-US" dirty="0" smtClean="0"/>
              <a:t>The origin handles the requests accordingly</a:t>
            </a:r>
            <a:endParaRPr lang="en-US" sz="1800" dirty="0" smtClean="0"/>
          </a:p>
          <a:p>
            <a:pPr lvl="1"/>
            <a:endParaRPr lang="en-US" sz="1800" dirty="0" smtClean="0"/>
          </a:p>
          <a:p>
            <a:r>
              <a:rPr lang="en-US" sz="2400" dirty="0" smtClean="0"/>
              <a:t>Model the simple RMI cache coherent protocol</a:t>
            </a:r>
          </a:p>
          <a:p>
            <a:pPr lvl="1"/>
            <a:r>
              <a:rPr lang="en-US" dirty="0" smtClean="0"/>
              <a:t>Read-Modify Invalidate</a:t>
            </a:r>
          </a:p>
          <a:p>
            <a:pPr lvl="1"/>
            <a:r>
              <a:rPr lang="en-US" dirty="0" smtClean="0"/>
              <a:t>Read replicates a page</a:t>
            </a:r>
          </a:p>
          <a:p>
            <a:pPr lvl="1"/>
            <a:r>
              <a:rPr lang="en-US" dirty="0" smtClean="0"/>
              <a:t>Write gets exclusive access to the page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nvalidates the page from other nodes</a:t>
            </a:r>
            <a:endParaRPr lang="en-US" sz="1600" dirty="0" smtClean="0"/>
          </a:p>
        </p:txBody>
      </p:sp>
      <p:grpSp>
        <p:nvGrpSpPr>
          <p:cNvPr id="19" name="Group 18"/>
          <p:cNvGrpSpPr/>
          <p:nvPr/>
        </p:nvGrpSpPr>
        <p:grpSpPr>
          <a:xfrm>
            <a:off x="5719997" y="3815679"/>
            <a:ext cx="3298279" cy="1925298"/>
            <a:chOff x="5675675" y="3625396"/>
            <a:chExt cx="3314739" cy="1925298"/>
          </a:xfrm>
        </p:grpSpPr>
        <p:sp>
          <p:nvSpPr>
            <p:cNvPr id="4" name="Oval 3"/>
            <p:cNvSpPr/>
            <p:nvPr/>
          </p:nvSpPr>
          <p:spPr>
            <a:xfrm>
              <a:off x="6814406" y="3625396"/>
              <a:ext cx="1051560" cy="754380"/>
            </a:xfrm>
            <a:prstGeom prst="ellipse">
              <a:avLst/>
            </a:prstGeom>
            <a:solidFill>
              <a:srgbClr val="FFDA66"/>
            </a:solidFill>
            <a:ln w="127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Local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046466" y="4623501"/>
              <a:ext cx="1051560" cy="75438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Shared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7485088" y="4611753"/>
              <a:ext cx="1051560" cy="7543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Exclusive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Arrow Connector 6"/>
            <p:cNvCxnSpPr>
              <a:stCxn id="8" idx="3"/>
              <a:endCxn id="9" idx="0"/>
            </p:cNvCxnSpPr>
            <p:nvPr/>
          </p:nvCxnSpPr>
          <p:spPr>
            <a:xfrm flipH="1">
              <a:off x="6572245" y="4269300"/>
              <a:ext cx="396157" cy="35420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9" idx="7"/>
              <a:endCxn id="10" idx="1"/>
            </p:cNvCxnSpPr>
            <p:nvPr/>
          </p:nvCxnSpPr>
          <p:spPr>
            <a:xfrm flipV="1">
              <a:off x="6944028" y="4722229"/>
              <a:ext cx="695056" cy="1174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8" idx="5"/>
              <a:endCxn id="10" idx="0"/>
            </p:cNvCxnSpPr>
            <p:nvPr/>
          </p:nvCxnSpPr>
          <p:spPr>
            <a:xfrm>
              <a:off x="7711968" y="4269300"/>
              <a:ext cx="298900" cy="34245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10" idx="3"/>
              <a:endCxn id="9" idx="5"/>
            </p:cNvCxnSpPr>
            <p:nvPr/>
          </p:nvCxnSpPr>
          <p:spPr>
            <a:xfrm flipH="1">
              <a:off x="6944028" y="5255657"/>
              <a:ext cx="695056" cy="1174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299097" y="4211200"/>
              <a:ext cx="5502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smtClean="0"/>
                <a:t>Read</a:t>
              </a:r>
              <a:endParaRPr lang="en-US" sz="1400" dirty="0" smtClean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95129" y="4475233"/>
              <a:ext cx="5928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Write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16417" y="5242917"/>
              <a:ext cx="5502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Read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787370" y="4783688"/>
              <a:ext cx="267910" cy="410510"/>
            </a:xfrm>
            <a:custGeom>
              <a:avLst/>
              <a:gdLst>
                <a:gd name="connsiteX0" fmla="*/ 926081 w 960371"/>
                <a:gd name="connsiteY0" fmla="*/ 293357 h 771811"/>
                <a:gd name="connsiteX1" fmla="*/ 183131 w 960371"/>
                <a:gd name="connsiteY1" fmla="*/ 19037 h 771811"/>
                <a:gd name="connsiteX2" fmla="*/ 57401 w 960371"/>
                <a:gd name="connsiteY2" fmla="*/ 761987 h 771811"/>
                <a:gd name="connsiteX3" fmla="*/ 960371 w 960371"/>
                <a:gd name="connsiteY3" fmla="*/ 464807 h 77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371" h="771811">
                  <a:moveTo>
                    <a:pt x="926081" y="293357"/>
                  </a:moveTo>
                  <a:cubicBezTo>
                    <a:pt x="626996" y="117144"/>
                    <a:pt x="327911" y="-59068"/>
                    <a:pt x="183131" y="19037"/>
                  </a:cubicBezTo>
                  <a:cubicBezTo>
                    <a:pt x="38351" y="97142"/>
                    <a:pt x="-72139" y="687692"/>
                    <a:pt x="57401" y="761987"/>
                  </a:cubicBezTo>
                  <a:cubicBezTo>
                    <a:pt x="186941" y="836282"/>
                    <a:pt x="960371" y="464807"/>
                    <a:pt x="960371" y="464807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65887" y="4208519"/>
              <a:ext cx="5928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Write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75675" y="4520590"/>
              <a:ext cx="5502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Read</a:t>
              </a:r>
            </a:p>
          </p:txBody>
        </p:sp>
        <p:sp>
          <p:nvSpPr>
            <p:cNvPr id="17" name="Freeform 16"/>
            <p:cNvSpPr/>
            <p:nvPr/>
          </p:nvSpPr>
          <p:spPr>
            <a:xfrm rot="10800000">
              <a:off x="8536649" y="4765210"/>
              <a:ext cx="269828" cy="385907"/>
            </a:xfrm>
            <a:custGeom>
              <a:avLst/>
              <a:gdLst>
                <a:gd name="connsiteX0" fmla="*/ 926081 w 960371"/>
                <a:gd name="connsiteY0" fmla="*/ 293357 h 771811"/>
                <a:gd name="connsiteX1" fmla="*/ 183131 w 960371"/>
                <a:gd name="connsiteY1" fmla="*/ 19037 h 771811"/>
                <a:gd name="connsiteX2" fmla="*/ 57401 w 960371"/>
                <a:gd name="connsiteY2" fmla="*/ 761987 h 771811"/>
                <a:gd name="connsiteX3" fmla="*/ 960371 w 960371"/>
                <a:gd name="connsiteY3" fmla="*/ 464807 h 77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371" h="771811">
                  <a:moveTo>
                    <a:pt x="926081" y="293357"/>
                  </a:moveTo>
                  <a:cubicBezTo>
                    <a:pt x="626996" y="117144"/>
                    <a:pt x="327911" y="-59068"/>
                    <a:pt x="183131" y="19037"/>
                  </a:cubicBezTo>
                  <a:cubicBezTo>
                    <a:pt x="38351" y="97142"/>
                    <a:pt x="-72139" y="687692"/>
                    <a:pt x="57401" y="761987"/>
                  </a:cubicBezTo>
                  <a:cubicBezTo>
                    <a:pt x="186941" y="836282"/>
                    <a:pt x="960371" y="464807"/>
                    <a:pt x="960371" y="464807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397558" y="5083054"/>
              <a:ext cx="5928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Write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336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Memory consistency </a:t>
            </a:r>
            <a:r>
              <a:rPr lang="en-US" dirty="0" smtClean="0"/>
              <a:t>protocol</a:t>
            </a:r>
            <a:br>
              <a:rPr lang="en-US" dirty="0" smtClean="0"/>
            </a:br>
            <a:r>
              <a:rPr lang="en-US" dirty="0" smtClean="0"/>
              <a:t>Read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4252685" y="2478313"/>
            <a:ext cx="541867" cy="3108447"/>
            <a:chOff x="4252685" y="2478314"/>
            <a:chExt cx="541867" cy="2032000"/>
          </a:xfrm>
          <a:solidFill>
            <a:srgbClr val="BF7B79"/>
          </a:solidFill>
        </p:grpSpPr>
        <p:sp>
          <p:nvSpPr>
            <p:cNvPr id="4" name="Rectangle 3"/>
            <p:cNvSpPr/>
            <p:nvPr/>
          </p:nvSpPr>
          <p:spPr>
            <a:xfrm>
              <a:off x="4252685" y="2478314"/>
              <a:ext cx="541867" cy="254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0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252685" y="2732314"/>
              <a:ext cx="541867" cy="254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252685" y="2986314"/>
              <a:ext cx="541867" cy="254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2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252685" y="3240314"/>
              <a:ext cx="541867" cy="254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3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52685" y="3494314"/>
              <a:ext cx="541867" cy="254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4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252685" y="3748314"/>
              <a:ext cx="541867" cy="254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5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252685" y="4002314"/>
              <a:ext cx="541867" cy="254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6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252685" y="4256314"/>
              <a:ext cx="541867" cy="254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7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381461" y="2478313"/>
            <a:ext cx="541867" cy="3885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0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81461" y="2866869"/>
            <a:ext cx="541867" cy="3885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81461" y="3255425"/>
            <a:ext cx="541867" cy="3885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81461" y="3643981"/>
            <a:ext cx="541867" cy="3885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3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81461" y="4032537"/>
            <a:ext cx="541867" cy="3885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4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81461" y="4421092"/>
            <a:ext cx="541867" cy="3885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5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81461" y="4809648"/>
            <a:ext cx="541867" cy="3885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6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81461" y="5198204"/>
            <a:ext cx="541867" cy="3885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7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123909" y="2478313"/>
            <a:ext cx="541867" cy="3108447"/>
            <a:chOff x="1123909" y="2478314"/>
            <a:chExt cx="541867" cy="2032000"/>
          </a:xfrm>
        </p:grpSpPr>
        <p:sp>
          <p:nvSpPr>
            <p:cNvPr id="24" name="Rectangle 23"/>
            <p:cNvSpPr/>
            <p:nvPr/>
          </p:nvSpPr>
          <p:spPr>
            <a:xfrm>
              <a:off x="1123909" y="2478314"/>
              <a:ext cx="541867" cy="254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0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23909" y="2732314"/>
              <a:ext cx="541867" cy="254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123909" y="2986314"/>
              <a:ext cx="541867" cy="254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2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23909" y="3240314"/>
              <a:ext cx="541867" cy="254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3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123909" y="3494314"/>
              <a:ext cx="541867" cy="254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4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23909" y="3748314"/>
              <a:ext cx="541867" cy="254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5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23909" y="4002314"/>
              <a:ext cx="541867" cy="254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6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23909" y="4256314"/>
              <a:ext cx="541867" cy="254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7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146752" y="2108982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Origin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851169" y="2108982"/>
            <a:ext cx="1087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Remote 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108721" y="2108982"/>
            <a:ext cx="1087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Remote 2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7539204" y="1639230"/>
            <a:ext cx="226379" cy="435104"/>
            <a:chOff x="825347" y="4096773"/>
            <a:chExt cx="226379" cy="479474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1" name="Oval 50"/>
            <p:cNvSpPr/>
            <p:nvPr/>
          </p:nvSpPr>
          <p:spPr>
            <a:xfrm>
              <a:off x="825347" y="4096773"/>
              <a:ext cx="226379" cy="479474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889709" y="4158712"/>
              <a:ext cx="97654" cy="333856"/>
            </a:xfrm>
            <a:custGeom>
              <a:avLst/>
              <a:gdLst>
                <a:gd name="connsiteX0" fmla="*/ 118753 w 184068"/>
                <a:gd name="connsiteY0" fmla="*/ 0 h 670956"/>
                <a:gd name="connsiteX1" fmla="*/ 89065 w 184068"/>
                <a:gd name="connsiteY1" fmla="*/ 35626 h 670956"/>
                <a:gd name="connsiteX2" fmla="*/ 53439 w 184068"/>
                <a:gd name="connsiteY2" fmla="*/ 77190 h 670956"/>
                <a:gd name="connsiteX3" fmla="*/ 35626 w 184068"/>
                <a:gd name="connsiteY3" fmla="*/ 89065 h 670956"/>
                <a:gd name="connsiteX4" fmla="*/ 5938 w 184068"/>
                <a:gd name="connsiteY4" fmla="*/ 124691 h 670956"/>
                <a:gd name="connsiteX5" fmla="*/ 0 w 184068"/>
                <a:gd name="connsiteY5" fmla="*/ 142504 h 670956"/>
                <a:gd name="connsiteX6" fmla="*/ 17813 w 184068"/>
                <a:gd name="connsiteY6" fmla="*/ 184068 h 670956"/>
                <a:gd name="connsiteX7" fmla="*/ 53439 w 184068"/>
                <a:gd name="connsiteY7" fmla="*/ 207818 h 670956"/>
                <a:gd name="connsiteX8" fmla="*/ 95003 w 184068"/>
                <a:gd name="connsiteY8" fmla="*/ 243444 h 670956"/>
                <a:gd name="connsiteX9" fmla="*/ 124691 w 184068"/>
                <a:gd name="connsiteY9" fmla="*/ 267195 h 670956"/>
                <a:gd name="connsiteX10" fmla="*/ 142504 w 184068"/>
                <a:gd name="connsiteY10" fmla="*/ 320634 h 670956"/>
                <a:gd name="connsiteX11" fmla="*/ 124691 w 184068"/>
                <a:gd name="connsiteY11" fmla="*/ 338447 h 670956"/>
                <a:gd name="connsiteX12" fmla="*/ 106878 w 184068"/>
                <a:gd name="connsiteY12" fmla="*/ 344385 h 670956"/>
                <a:gd name="connsiteX13" fmla="*/ 71252 w 184068"/>
                <a:gd name="connsiteY13" fmla="*/ 368135 h 670956"/>
                <a:gd name="connsiteX14" fmla="*/ 35626 w 184068"/>
                <a:gd name="connsiteY14" fmla="*/ 380011 h 670956"/>
                <a:gd name="connsiteX15" fmla="*/ 23751 w 184068"/>
                <a:gd name="connsiteY15" fmla="*/ 397824 h 670956"/>
                <a:gd name="connsiteX16" fmla="*/ 53439 w 184068"/>
                <a:gd name="connsiteY16" fmla="*/ 421574 h 670956"/>
                <a:gd name="connsiteX17" fmla="*/ 71252 w 184068"/>
                <a:gd name="connsiteY17" fmla="*/ 433449 h 670956"/>
                <a:gd name="connsiteX18" fmla="*/ 106878 w 184068"/>
                <a:gd name="connsiteY18" fmla="*/ 445325 h 670956"/>
                <a:gd name="connsiteX19" fmla="*/ 124691 w 184068"/>
                <a:gd name="connsiteY19" fmla="*/ 457200 h 670956"/>
                <a:gd name="connsiteX20" fmla="*/ 142504 w 184068"/>
                <a:gd name="connsiteY20" fmla="*/ 463138 h 670956"/>
                <a:gd name="connsiteX21" fmla="*/ 178130 w 184068"/>
                <a:gd name="connsiteY21" fmla="*/ 486888 h 670956"/>
                <a:gd name="connsiteX22" fmla="*/ 184068 w 184068"/>
                <a:gd name="connsiteY22" fmla="*/ 504701 h 670956"/>
                <a:gd name="connsiteX23" fmla="*/ 160317 w 184068"/>
                <a:gd name="connsiteY23" fmla="*/ 546265 h 670956"/>
                <a:gd name="connsiteX24" fmla="*/ 142504 w 184068"/>
                <a:gd name="connsiteY24" fmla="*/ 558140 h 670956"/>
                <a:gd name="connsiteX25" fmla="*/ 106878 w 184068"/>
                <a:gd name="connsiteY25" fmla="*/ 575953 h 670956"/>
                <a:gd name="connsiteX26" fmla="*/ 65314 w 184068"/>
                <a:gd name="connsiteY26" fmla="*/ 611579 h 670956"/>
                <a:gd name="connsiteX27" fmla="*/ 83127 w 184068"/>
                <a:gd name="connsiteY27" fmla="*/ 641268 h 670956"/>
                <a:gd name="connsiteX28" fmla="*/ 118753 w 184068"/>
                <a:gd name="connsiteY28" fmla="*/ 653143 h 670956"/>
                <a:gd name="connsiteX29" fmla="*/ 136566 w 184068"/>
                <a:gd name="connsiteY29" fmla="*/ 670956 h 67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4068" h="670956">
                  <a:moveTo>
                    <a:pt x="118753" y="0"/>
                  </a:moveTo>
                  <a:cubicBezTo>
                    <a:pt x="93277" y="50954"/>
                    <a:pt x="122635" y="2056"/>
                    <a:pt x="89065" y="35626"/>
                  </a:cubicBezTo>
                  <a:cubicBezTo>
                    <a:pt x="62205" y="62486"/>
                    <a:pt x="96003" y="48815"/>
                    <a:pt x="53439" y="77190"/>
                  </a:cubicBezTo>
                  <a:cubicBezTo>
                    <a:pt x="47501" y="81148"/>
                    <a:pt x="41108" y="84497"/>
                    <a:pt x="35626" y="89065"/>
                  </a:cubicBezTo>
                  <a:cubicBezTo>
                    <a:pt x="24369" y="98445"/>
                    <a:pt x="12611" y="111346"/>
                    <a:pt x="5938" y="124691"/>
                  </a:cubicBezTo>
                  <a:cubicBezTo>
                    <a:pt x="3139" y="130289"/>
                    <a:pt x="1979" y="136566"/>
                    <a:pt x="0" y="142504"/>
                  </a:cubicBezTo>
                  <a:cubicBezTo>
                    <a:pt x="3917" y="158172"/>
                    <a:pt x="4692" y="172587"/>
                    <a:pt x="17813" y="184068"/>
                  </a:cubicBezTo>
                  <a:cubicBezTo>
                    <a:pt x="28554" y="193466"/>
                    <a:pt x="43347" y="197726"/>
                    <a:pt x="53439" y="207818"/>
                  </a:cubicBezTo>
                  <a:cubicBezTo>
                    <a:pt x="110623" y="265002"/>
                    <a:pt x="49781" y="207265"/>
                    <a:pt x="95003" y="243444"/>
                  </a:cubicBezTo>
                  <a:cubicBezTo>
                    <a:pt x="137306" y="277287"/>
                    <a:pt x="69865" y="230645"/>
                    <a:pt x="124691" y="267195"/>
                  </a:cubicBezTo>
                  <a:cubicBezTo>
                    <a:pt x="139998" y="290156"/>
                    <a:pt x="158181" y="297119"/>
                    <a:pt x="142504" y="320634"/>
                  </a:cubicBezTo>
                  <a:cubicBezTo>
                    <a:pt x="137846" y="327621"/>
                    <a:pt x="131678" y="333789"/>
                    <a:pt x="124691" y="338447"/>
                  </a:cubicBezTo>
                  <a:cubicBezTo>
                    <a:pt x="119483" y="341919"/>
                    <a:pt x="112349" y="341345"/>
                    <a:pt x="106878" y="344385"/>
                  </a:cubicBezTo>
                  <a:cubicBezTo>
                    <a:pt x="94402" y="351316"/>
                    <a:pt x="84792" y="363621"/>
                    <a:pt x="71252" y="368135"/>
                  </a:cubicBezTo>
                  <a:lnTo>
                    <a:pt x="35626" y="380011"/>
                  </a:lnTo>
                  <a:cubicBezTo>
                    <a:pt x="31668" y="385949"/>
                    <a:pt x="23751" y="390688"/>
                    <a:pt x="23751" y="397824"/>
                  </a:cubicBezTo>
                  <a:cubicBezTo>
                    <a:pt x="23751" y="417841"/>
                    <a:pt x="42317" y="416013"/>
                    <a:pt x="53439" y="421574"/>
                  </a:cubicBezTo>
                  <a:cubicBezTo>
                    <a:pt x="59822" y="424765"/>
                    <a:pt x="64731" y="430551"/>
                    <a:pt x="71252" y="433449"/>
                  </a:cubicBezTo>
                  <a:cubicBezTo>
                    <a:pt x="82691" y="438533"/>
                    <a:pt x="96462" y="438382"/>
                    <a:pt x="106878" y="445325"/>
                  </a:cubicBezTo>
                  <a:cubicBezTo>
                    <a:pt x="112816" y="449283"/>
                    <a:pt x="118308" y="454009"/>
                    <a:pt x="124691" y="457200"/>
                  </a:cubicBezTo>
                  <a:cubicBezTo>
                    <a:pt x="130289" y="459999"/>
                    <a:pt x="137033" y="460098"/>
                    <a:pt x="142504" y="463138"/>
                  </a:cubicBezTo>
                  <a:cubicBezTo>
                    <a:pt x="154980" y="470069"/>
                    <a:pt x="178130" y="486888"/>
                    <a:pt x="178130" y="486888"/>
                  </a:cubicBezTo>
                  <a:cubicBezTo>
                    <a:pt x="180109" y="492826"/>
                    <a:pt x="184068" y="498442"/>
                    <a:pt x="184068" y="504701"/>
                  </a:cubicBezTo>
                  <a:cubicBezTo>
                    <a:pt x="184068" y="526133"/>
                    <a:pt x="175695" y="533450"/>
                    <a:pt x="160317" y="546265"/>
                  </a:cubicBezTo>
                  <a:cubicBezTo>
                    <a:pt x="154835" y="550833"/>
                    <a:pt x="148887" y="554949"/>
                    <a:pt x="142504" y="558140"/>
                  </a:cubicBezTo>
                  <a:cubicBezTo>
                    <a:pt x="117219" y="570782"/>
                    <a:pt x="130699" y="555535"/>
                    <a:pt x="106878" y="575953"/>
                  </a:cubicBezTo>
                  <a:cubicBezTo>
                    <a:pt x="56484" y="619148"/>
                    <a:pt x="106208" y="584317"/>
                    <a:pt x="65314" y="611579"/>
                  </a:cubicBezTo>
                  <a:cubicBezTo>
                    <a:pt x="69377" y="623766"/>
                    <a:pt x="70087" y="634748"/>
                    <a:pt x="83127" y="641268"/>
                  </a:cubicBezTo>
                  <a:cubicBezTo>
                    <a:pt x="94323" y="646866"/>
                    <a:pt x="118753" y="653143"/>
                    <a:pt x="118753" y="653143"/>
                  </a:cubicBezTo>
                  <a:lnTo>
                    <a:pt x="136566" y="670956"/>
                  </a:lnTo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030964" y="1639230"/>
            <a:ext cx="737501" cy="435104"/>
            <a:chOff x="1030964" y="1639230"/>
            <a:chExt cx="737501" cy="435104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54" name="Group 53"/>
            <p:cNvGrpSpPr/>
            <p:nvPr/>
          </p:nvGrpSpPr>
          <p:grpSpPr>
            <a:xfrm>
              <a:off x="1542086" y="1639230"/>
              <a:ext cx="226379" cy="435104"/>
              <a:chOff x="825347" y="4096773"/>
              <a:chExt cx="226379" cy="479474"/>
            </a:xfrm>
            <a:grpFill/>
          </p:grpSpPr>
          <p:sp>
            <p:nvSpPr>
              <p:cNvPr id="61" name="Oval 60"/>
              <p:cNvSpPr/>
              <p:nvPr/>
            </p:nvSpPr>
            <p:spPr>
              <a:xfrm>
                <a:off x="825347" y="4096773"/>
                <a:ext cx="226379" cy="479474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889709" y="4158712"/>
                <a:ext cx="97654" cy="333856"/>
              </a:xfrm>
              <a:custGeom>
                <a:avLst/>
                <a:gdLst>
                  <a:gd name="connsiteX0" fmla="*/ 118753 w 184068"/>
                  <a:gd name="connsiteY0" fmla="*/ 0 h 670956"/>
                  <a:gd name="connsiteX1" fmla="*/ 89065 w 184068"/>
                  <a:gd name="connsiteY1" fmla="*/ 35626 h 670956"/>
                  <a:gd name="connsiteX2" fmla="*/ 53439 w 184068"/>
                  <a:gd name="connsiteY2" fmla="*/ 77190 h 670956"/>
                  <a:gd name="connsiteX3" fmla="*/ 35626 w 184068"/>
                  <a:gd name="connsiteY3" fmla="*/ 89065 h 670956"/>
                  <a:gd name="connsiteX4" fmla="*/ 5938 w 184068"/>
                  <a:gd name="connsiteY4" fmla="*/ 124691 h 670956"/>
                  <a:gd name="connsiteX5" fmla="*/ 0 w 184068"/>
                  <a:gd name="connsiteY5" fmla="*/ 142504 h 670956"/>
                  <a:gd name="connsiteX6" fmla="*/ 17813 w 184068"/>
                  <a:gd name="connsiteY6" fmla="*/ 184068 h 670956"/>
                  <a:gd name="connsiteX7" fmla="*/ 53439 w 184068"/>
                  <a:gd name="connsiteY7" fmla="*/ 207818 h 670956"/>
                  <a:gd name="connsiteX8" fmla="*/ 95003 w 184068"/>
                  <a:gd name="connsiteY8" fmla="*/ 243444 h 670956"/>
                  <a:gd name="connsiteX9" fmla="*/ 124691 w 184068"/>
                  <a:gd name="connsiteY9" fmla="*/ 267195 h 670956"/>
                  <a:gd name="connsiteX10" fmla="*/ 142504 w 184068"/>
                  <a:gd name="connsiteY10" fmla="*/ 320634 h 670956"/>
                  <a:gd name="connsiteX11" fmla="*/ 124691 w 184068"/>
                  <a:gd name="connsiteY11" fmla="*/ 338447 h 670956"/>
                  <a:gd name="connsiteX12" fmla="*/ 106878 w 184068"/>
                  <a:gd name="connsiteY12" fmla="*/ 344385 h 670956"/>
                  <a:gd name="connsiteX13" fmla="*/ 71252 w 184068"/>
                  <a:gd name="connsiteY13" fmla="*/ 368135 h 670956"/>
                  <a:gd name="connsiteX14" fmla="*/ 35626 w 184068"/>
                  <a:gd name="connsiteY14" fmla="*/ 380011 h 670956"/>
                  <a:gd name="connsiteX15" fmla="*/ 23751 w 184068"/>
                  <a:gd name="connsiteY15" fmla="*/ 397824 h 670956"/>
                  <a:gd name="connsiteX16" fmla="*/ 53439 w 184068"/>
                  <a:gd name="connsiteY16" fmla="*/ 421574 h 670956"/>
                  <a:gd name="connsiteX17" fmla="*/ 71252 w 184068"/>
                  <a:gd name="connsiteY17" fmla="*/ 433449 h 670956"/>
                  <a:gd name="connsiteX18" fmla="*/ 106878 w 184068"/>
                  <a:gd name="connsiteY18" fmla="*/ 445325 h 670956"/>
                  <a:gd name="connsiteX19" fmla="*/ 124691 w 184068"/>
                  <a:gd name="connsiteY19" fmla="*/ 457200 h 670956"/>
                  <a:gd name="connsiteX20" fmla="*/ 142504 w 184068"/>
                  <a:gd name="connsiteY20" fmla="*/ 463138 h 670956"/>
                  <a:gd name="connsiteX21" fmla="*/ 178130 w 184068"/>
                  <a:gd name="connsiteY21" fmla="*/ 486888 h 670956"/>
                  <a:gd name="connsiteX22" fmla="*/ 184068 w 184068"/>
                  <a:gd name="connsiteY22" fmla="*/ 504701 h 670956"/>
                  <a:gd name="connsiteX23" fmla="*/ 160317 w 184068"/>
                  <a:gd name="connsiteY23" fmla="*/ 546265 h 670956"/>
                  <a:gd name="connsiteX24" fmla="*/ 142504 w 184068"/>
                  <a:gd name="connsiteY24" fmla="*/ 558140 h 670956"/>
                  <a:gd name="connsiteX25" fmla="*/ 106878 w 184068"/>
                  <a:gd name="connsiteY25" fmla="*/ 575953 h 670956"/>
                  <a:gd name="connsiteX26" fmla="*/ 65314 w 184068"/>
                  <a:gd name="connsiteY26" fmla="*/ 611579 h 670956"/>
                  <a:gd name="connsiteX27" fmla="*/ 83127 w 184068"/>
                  <a:gd name="connsiteY27" fmla="*/ 641268 h 670956"/>
                  <a:gd name="connsiteX28" fmla="*/ 118753 w 184068"/>
                  <a:gd name="connsiteY28" fmla="*/ 653143 h 670956"/>
                  <a:gd name="connsiteX29" fmla="*/ 136566 w 184068"/>
                  <a:gd name="connsiteY29" fmla="*/ 670956 h 670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84068" h="670956">
                    <a:moveTo>
                      <a:pt x="118753" y="0"/>
                    </a:moveTo>
                    <a:cubicBezTo>
                      <a:pt x="93277" y="50954"/>
                      <a:pt x="122635" y="2056"/>
                      <a:pt x="89065" y="35626"/>
                    </a:cubicBezTo>
                    <a:cubicBezTo>
                      <a:pt x="62205" y="62486"/>
                      <a:pt x="96003" y="48815"/>
                      <a:pt x="53439" y="77190"/>
                    </a:cubicBezTo>
                    <a:cubicBezTo>
                      <a:pt x="47501" y="81148"/>
                      <a:pt x="41108" y="84497"/>
                      <a:pt x="35626" y="89065"/>
                    </a:cubicBezTo>
                    <a:cubicBezTo>
                      <a:pt x="24369" y="98445"/>
                      <a:pt x="12611" y="111346"/>
                      <a:pt x="5938" y="124691"/>
                    </a:cubicBezTo>
                    <a:cubicBezTo>
                      <a:pt x="3139" y="130289"/>
                      <a:pt x="1979" y="136566"/>
                      <a:pt x="0" y="142504"/>
                    </a:cubicBezTo>
                    <a:cubicBezTo>
                      <a:pt x="3917" y="158172"/>
                      <a:pt x="4692" y="172587"/>
                      <a:pt x="17813" y="184068"/>
                    </a:cubicBezTo>
                    <a:cubicBezTo>
                      <a:pt x="28554" y="193466"/>
                      <a:pt x="43347" y="197726"/>
                      <a:pt x="53439" y="207818"/>
                    </a:cubicBezTo>
                    <a:cubicBezTo>
                      <a:pt x="110623" y="265002"/>
                      <a:pt x="49781" y="207265"/>
                      <a:pt x="95003" y="243444"/>
                    </a:cubicBezTo>
                    <a:cubicBezTo>
                      <a:pt x="137306" y="277287"/>
                      <a:pt x="69865" y="230645"/>
                      <a:pt x="124691" y="267195"/>
                    </a:cubicBezTo>
                    <a:cubicBezTo>
                      <a:pt x="139998" y="290156"/>
                      <a:pt x="158181" y="297119"/>
                      <a:pt x="142504" y="320634"/>
                    </a:cubicBezTo>
                    <a:cubicBezTo>
                      <a:pt x="137846" y="327621"/>
                      <a:pt x="131678" y="333789"/>
                      <a:pt x="124691" y="338447"/>
                    </a:cubicBezTo>
                    <a:cubicBezTo>
                      <a:pt x="119483" y="341919"/>
                      <a:pt x="112349" y="341345"/>
                      <a:pt x="106878" y="344385"/>
                    </a:cubicBezTo>
                    <a:cubicBezTo>
                      <a:pt x="94402" y="351316"/>
                      <a:pt x="84792" y="363621"/>
                      <a:pt x="71252" y="368135"/>
                    </a:cubicBezTo>
                    <a:lnTo>
                      <a:pt x="35626" y="380011"/>
                    </a:lnTo>
                    <a:cubicBezTo>
                      <a:pt x="31668" y="385949"/>
                      <a:pt x="23751" y="390688"/>
                      <a:pt x="23751" y="397824"/>
                    </a:cubicBezTo>
                    <a:cubicBezTo>
                      <a:pt x="23751" y="417841"/>
                      <a:pt x="42317" y="416013"/>
                      <a:pt x="53439" y="421574"/>
                    </a:cubicBezTo>
                    <a:cubicBezTo>
                      <a:pt x="59822" y="424765"/>
                      <a:pt x="64731" y="430551"/>
                      <a:pt x="71252" y="433449"/>
                    </a:cubicBezTo>
                    <a:cubicBezTo>
                      <a:pt x="82691" y="438533"/>
                      <a:pt x="96462" y="438382"/>
                      <a:pt x="106878" y="445325"/>
                    </a:cubicBezTo>
                    <a:cubicBezTo>
                      <a:pt x="112816" y="449283"/>
                      <a:pt x="118308" y="454009"/>
                      <a:pt x="124691" y="457200"/>
                    </a:cubicBezTo>
                    <a:cubicBezTo>
                      <a:pt x="130289" y="459999"/>
                      <a:pt x="137033" y="460098"/>
                      <a:pt x="142504" y="463138"/>
                    </a:cubicBezTo>
                    <a:cubicBezTo>
                      <a:pt x="154980" y="470069"/>
                      <a:pt x="178130" y="486888"/>
                      <a:pt x="178130" y="486888"/>
                    </a:cubicBezTo>
                    <a:cubicBezTo>
                      <a:pt x="180109" y="492826"/>
                      <a:pt x="184068" y="498442"/>
                      <a:pt x="184068" y="504701"/>
                    </a:cubicBezTo>
                    <a:cubicBezTo>
                      <a:pt x="184068" y="526133"/>
                      <a:pt x="175695" y="533450"/>
                      <a:pt x="160317" y="546265"/>
                    </a:cubicBezTo>
                    <a:cubicBezTo>
                      <a:pt x="154835" y="550833"/>
                      <a:pt x="148887" y="554949"/>
                      <a:pt x="142504" y="558140"/>
                    </a:cubicBezTo>
                    <a:cubicBezTo>
                      <a:pt x="117219" y="570782"/>
                      <a:pt x="130699" y="555535"/>
                      <a:pt x="106878" y="575953"/>
                    </a:cubicBezTo>
                    <a:cubicBezTo>
                      <a:pt x="56484" y="619148"/>
                      <a:pt x="106208" y="584317"/>
                      <a:pt x="65314" y="611579"/>
                    </a:cubicBezTo>
                    <a:cubicBezTo>
                      <a:pt x="69377" y="623766"/>
                      <a:pt x="70087" y="634748"/>
                      <a:pt x="83127" y="641268"/>
                    </a:cubicBezTo>
                    <a:cubicBezTo>
                      <a:pt x="94323" y="646866"/>
                      <a:pt x="118753" y="653143"/>
                      <a:pt x="118753" y="653143"/>
                    </a:cubicBezTo>
                    <a:lnTo>
                      <a:pt x="136566" y="670956"/>
                    </a:lnTo>
                  </a:path>
                </a:pathLst>
              </a:cu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1283526" y="1639230"/>
              <a:ext cx="226379" cy="435104"/>
              <a:chOff x="825347" y="4096773"/>
              <a:chExt cx="226379" cy="479474"/>
            </a:xfrm>
            <a:grpFill/>
          </p:grpSpPr>
          <p:sp>
            <p:nvSpPr>
              <p:cNvPr id="59" name="Oval 58"/>
              <p:cNvSpPr/>
              <p:nvPr/>
            </p:nvSpPr>
            <p:spPr>
              <a:xfrm>
                <a:off x="825347" y="4096773"/>
                <a:ext cx="226379" cy="479474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889709" y="4158712"/>
                <a:ext cx="97654" cy="333856"/>
              </a:xfrm>
              <a:custGeom>
                <a:avLst/>
                <a:gdLst>
                  <a:gd name="connsiteX0" fmla="*/ 118753 w 184068"/>
                  <a:gd name="connsiteY0" fmla="*/ 0 h 670956"/>
                  <a:gd name="connsiteX1" fmla="*/ 89065 w 184068"/>
                  <a:gd name="connsiteY1" fmla="*/ 35626 h 670956"/>
                  <a:gd name="connsiteX2" fmla="*/ 53439 w 184068"/>
                  <a:gd name="connsiteY2" fmla="*/ 77190 h 670956"/>
                  <a:gd name="connsiteX3" fmla="*/ 35626 w 184068"/>
                  <a:gd name="connsiteY3" fmla="*/ 89065 h 670956"/>
                  <a:gd name="connsiteX4" fmla="*/ 5938 w 184068"/>
                  <a:gd name="connsiteY4" fmla="*/ 124691 h 670956"/>
                  <a:gd name="connsiteX5" fmla="*/ 0 w 184068"/>
                  <a:gd name="connsiteY5" fmla="*/ 142504 h 670956"/>
                  <a:gd name="connsiteX6" fmla="*/ 17813 w 184068"/>
                  <a:gd name="connsiteY6" fmla="*/ 184068 h 670956"/>
                  <a:gd name="connsiteX7" fmla="*/ 53439 w 184068"/>
                  <a:gd name="connsiteY7" fmla="*/ 207818 h 670956"/>
                  <a:gd name="connsiteX8" fmla="*/ 95003 w 184068"/>
                  <a:gd name="connsiteY8" fmla="*/ 243444 h 670956"/>
                  <a:gd name="connsiteX9" fmla="*/ 124691 w 184068"/>
                  <a:gd name="connsiteY9" fmla="*/ 267195 h 670956"/>
                  <a:gd name="connsiteX10" fmla="*/ 142504 w 184068"/>
                  <a:gd name="connsiteY10" fmla="*/ 320634 h 670956"/>
                  <a:gd name="connsiteX11" fmla="*/ 124691 w 184068"/>
                  <a:gd name="connsiteY11" fmla="*/ 338447 h 670956"/>
                  <a:gd name="connsiteX12" fmla="*/ 106878 w 184068"/>
                  <a:gd name="connsiteY12" fmla="*/ 344385 h 670956"/>
                  <a:gd name="connsiteX13" fmla="*/ 71252 w 184068"/>
                  <a:gd name="connsiteY13" fmla="*/ 368135 h 670956"/>
                  <a:gd name="connsiteX14" fmla="*/ 35626 w 184068"/>
                  <a:gd name="connsiteY14" fmla="*/ 380011 h 670956"/>
                  <a:gd name="connsiteX15" fmla="*/ 23751 w 184068"/>
                  <a:gd name="connsiteY15" fmla="*/ 397824 h 670956"/>
                  <a:gd name="connsiteX16" fmla="*/ 53439 w 184068"/>
                  <a:gd name="connsiteY16" fmla="*/ 421574 h 670956"/>
                  <a:gd name="connsiteX17" fmla="*/ 71252 w 184068"/>
                  <a:gd name="connsiteY17" fmla="*/ 433449 h 670956"/>
                  <a:gd name="connsiteX18" fmla="*/ 106878 w 184068"/>
                  <a:gd name="connsiteY18" fmla="*/ 445325 h 670956"/>
                  <a:gd name="connsiteX19" fmla="*/ 124691 w 184068"/>
                  <a:gd name="connsiteY19" fmla="*/ 457200 h 670956"/>
                  <a:gd name="connsiteX20" fmla="*/ 142504 w 184068"/>
                  <a:gd name="connsiteY20" fmla="*/ 463138 h 670956"/>
                  <a:gd name="connsiteX21" fmla="*/ 178130 w 184068"/>
                  <a:gd name="connsiteY21" fmla="*/ 486888 h 670956"/>
                  <a:gd name="connsiteX22" fmla="*/ 184068 w 184068"/>
                  <a:gd name="connsiteY22" fmla="*/ 504701 h 670956"/>
                  <a:gd name="connsiteX23" fmla="*/ 160317 w 184068"/>
                  <a:gd name="connsiteY23" fmla="*/ 546265 h 670956"/>
                  <a:gd name="connsiteX24" fmla="*/ 142504 w 184068"/>
                  <a:gd name="connsiteY24" fmla="*/ 558140 h 670956"/>
                  <a:gd name="connsiteX25" fmla="*/ 106878 w 184068"/>
                  <a:gd name="connsiteY25" fmla="*/ 575953 h 670956"/>
                  <a:gd name="connsiteX26" fmla="*/ 65314 w 184068"/>
                  <a:gd name="connsiteY26" fmla="*/ 611579 h 670956"/>
                  <a:gd name="connsiteX27" fmla="*/ 83127 w 184068"/>
                  <a:gd name="connsiteY27" fmla="*/ 641268 h 670956"/>
                  <a:gd name="connsiteX28" fmla="*/ 118753 w 184068"/>
                  <a:gd name="connsiteY28" fmla="*/ 653143 h 670956"/>
                  <a:gd name="connsiteX29" fmla="*/ 136566 w 184068"/>
                  <a:gd name="connsiteY29" fmla="*/ 670956 h 670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84068" h="670956">
                    <a:moveTo>
                      <a:pt x="118753" y="0"/>
                    </a:moveTo>
                    <a:cubicBezTo>
                      <a:pt x="93277" y="50954"/>
                      <a:pt x="122635" y="2056"/>
                      <a:pt x="89065" y="35626"/>
                    </a:cubicBezTo>
                    <a:cubicBezTo>
                      <a:pt x="62205" y="62486"/>
                      <a:pt x="96003" y="48815"/>
                      <a:pt x="53439" y="77190"/>
                    </a:cubicBezTo>
                    <a:cubicBezTo>
                      <a:pt x="47501" y="81148"/>
                      <a:pt x="41108" y="84497"/>
                      <a:pt x="35626" y="89065"/>
                    </a:cubicBezTo>
                    <a:cubicBezTo>
                      <a:pt x="24369" y="98445"/>
                      <a:pt x="12611" y="111346"/>
                      <a:pt x="5938" y="124691"/>
                    </a:cubicBezTo>
                    <a:cubicBezTo>
                      <a:pt x="3139" y="130289"/>
                      <a:pt x="1979" y="136566"/>
                      <a:pt x="0" y="142504"/>
                    </a:cubicBezTo>
                    <a:cubicBezTo>
                      <a:pt x="3917" y="158172"/>
                      <a:pt x="4692" y="172587"/>
                      <a:pt x="17813" y="184068"/>
                    </a:cubicBezTo>
                    <a:cubicBezTo>
                      <a:pt x="28554" y="193466"/>
                      <a:pt x="43347" y="197726"/>
                      <a:pt x="53439" y="207818"/>
                    </a:cubicBezTo>
                    <a:cubicBezTo>
                      <a:pt x="110623" y="265002"/>
                      <a:pt x="49781" y="207265"/>
                      <a:pt x="95003" y="243444"/>
                    </a:cubicBezTo>
                    <a:cubicBezTo>
                      <a:pt x="137306" y="277287"/>
                      <a:pt x="69865" y="230645"/>
                      <a:pt x="124691" y="267195"/>
                    </a:cubicBezTo>
                    <a:cubicBezTo>
                      <a:pt x="139998" y="290156"/>
                      <a:pt x="158181" y="297119"/>
                      <a:pt x="142504" y="320634"/>
                    </a:cubicBezTo>
                    <a:cubicBezTo>
                      <a:pt x="137846" y="327621"/>
                      <a:pt x="131678" y="333789"/>
                      <a:pt x="124691" y="338447"/>
                    </a:cubicBezTo>
                    <a:cubicBezTo>
                      <a:pt x="119483" y="341919"/>
                      <a:pt x="112349" y="341345"/>
                      <a:pt x="106878" y="344385"/>
                    </a:cubicBezTo>
                    <a:cubicBezTo>
                      <a:pt x="94402" y="351316"/>
                      <a:pt x="84792" y="363621"/>
                      <a:pt x="71252" y="368135"/>
                    </a:cubicBezTo>
                    <a:lnTo>
                      <a:pt x="35626" y="380011"/>
                    </a:lnTo>
                    <a:cubicBezTo>
                      <a:pt x="31668" y="385949"/>
                      <a:pt x="23751" y="390688"/>
                      <a:pt x="23751" y="397824"/>
                    </a:cubicBezTo>
                    <a:cubicBezTo>
                      <a:pt x="23751" y="417841"/>
                      <a:pt x="42317" y="416013"/>
                      <a:pt x="53439" y="421574"/>
                    </a:cubicBezTo>
                    <a:cubicBezTo>
                      <a:pt x="59822" y="424765"/>
                      <a:pt x="64731" y="430551"/>
                      <a:pt x="71252" y="433449"/>
                    </a:cubicBezTo>
                    <a:cubicBezTo>
                      <a:pt x="82691" y="438533"/>
                      <a:pt x="96462" y="438382"/>
                      <a:pt x="106878" y="445325"/>
                    </a:cubicBezTo>
                    <a:cubicBezTo>
                      <a:pt x="112816" y="449283"/>
                      <a:pt x="118308" y="454009"/>
                      <a:pt x="124691" y="457200"/>
                    </a:cubicBezTo>
                    <a:cubicBezTo>
                      <a:pt x="130289" y="459999"/>
                      <a:pt x="137033" y="460098"/>
                      <a:pt x="142504" y="463138"/>
                    </a:cubicBezTo>
                    <a:cubicBezTo>
                      <a:pt x="154980" y="470069"/>
                      <a:pt x="178130" y="486888"/>
                      <a:pt x="178130" y="486888"/>
                    </a:cubicBezTo>
                    <a:cubicBezTo>
                      <a:pt x="180109" y="492826"/>
                      <a:pt x="184068" y="498442"/>
                      <a:pt x="184068" y="504701"/>
                    </a:cubicBezTo>
                    <a:cubicBezTo>
                      <a:pt x="184068" y="526133"/>
                      <a:pt x="175695" y="533450"/>
                      <a:pt x="160317" y="546265"/>
                    </a:cubicBezTo>
                    <a:cubicBezTo>
                      <a:pt x="154835" y="550833"/>
                      <a:pt x="148887" y="554949"/>
                      <a:pt x="142504" y="558140"/>
                    </a:cubicBezTo>
                    <a:cubicBezTo>
                      <a:pt x="117219" y="570782"/>
                      <a:pt x="130699" y="555535"/>
                      <a:pt x="106878" y="575953"/>
                    </a:cubicBezTo>
                    <a:cubicBezTo>
                      <a:pt x="56484" y="619148"/>
                      <a:pt x="106208" y="584317"/>
                      <a:pt x="65314" y="611579"/>
                    </a:cubicBezTo>
                    <a:cubicBezTo>
                      <a:pt x="69377" y="623766"/>
                      <a:pt x="70087" y="634748"/>
                      <a:pt x="83127" y="641268"/>
                    </a:cubicBezTo>
                    <a:cubicBezTo>
                      <a:pt x="94323" y="646866"/>
                      <a:pt x="118753" y="653143"/>
                      <a:pt x="118753" y="653143"/>
                    </a:cubicBezTo>
                    <a:lnTo>
                      <a:pt x="136566" y="670956"/>
                    </a:lnTo>
                  </a:path>
                </a:pathLst>
              </a:cu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1030964" y="1639230"/>
              <a:ext cx="226379" cy="435104"/>
              <a:chOff x="825347" y="4096773"/>
              <a:chExt cx="226379" cy="479474"/>
            </a:xfrm>
            <a:grpFill/>
          </p:grpSpPr>
          <p:sp>
            <p:nvSpPr>
              <p:cNvPr id="57" name="Oval 56"/>
              <p:cNvSpPr/>
              <p:nvPr/>
            </p:nvSpPr>
            <p:spPr>
              <a:xfrm>
                <a:off x="825347" y="4096773"/>
                <a:ext cx="226379" cy="479474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889709" y="4158712"/>
                <a:ext cx="97654" cy="333856"/>
              </a:xfrm>
              <a:custGeom>
                <a:avLst/>
                <a:gdLst>
                  <a:gd name="connsiteX0" fmla="*/ 118753 w 184068"/>
                  <a:gd name="connsiteY0" fmla="*/ 0 h 670956"/>
                  <a:gd name="connsiteX1" fmla="*/ 89065 w 184068"/>
                  <a:gd name="connsiteY1" fmla="*/ 35626 h 670956"/>
                  <a:gd name="connsiteX2" fmla="*/ 53439 w 184068"/>
                  <a:gd name="connsiteY2" fmla="*/ 77190 h 670956"/>
                  <a:gd name="connsiteX3" fmla="*/ 35626 w 184068"/>
                  <a:gd name="connsiteY3" fmla="*/ 89065 h 670956"/>
                  <a:gd name="connsiteX4" fmla="*/ 5938 w 184068"/>
                  <a:gd name="connsiteY4" fmla="*/ 124691 h 670956"/>
                  <a:gd name="connsiteX5" fmla="*/ 0 w 184068"/>
                  <a:gd name="connsiteY5" fmla="*/ 142504 h 670956"/>
                  <a:gd name="connsiteX6" fmla="*/ 17813 w 184068"/>
                  <a:gd name="connsiteY6" fmla="*/ 184068 h 670956"/>
                  <a:gd name="connsiteX7" fmla="*/ 53439 w 184068"/>
                  <a:gd name="connsiteY7" fmla="*/ 207818 h 670956"/>
                  <a:gd name="connsiteX8" fmla="*/ 95003 w 184068"/>
                  <a:gd name="connsiteY8" fmla="*/ 243444 h 670956"/>
                  <a:gd name="connsiteX9" fmla="*/ 124691 w 184068"/>
                  <a:gd name="connsiteY9" fmla="*/ 267195 h 670956"/>
                  <a:gd name="connsiteX10" fmla="*/ 142504 w 184068"/>
                  <a:gd name="connsiteY10" fmla="*/ 320634 h 670956"/>
                  <a:gd name="connsiteX11" fmla="*/ 124691 w 184068"/>
                  <a:gd name="connsiteY11" fmla="*/ 338447 h 670956"/>
                  <a:gd name="connsiteX12" fmla="*/ 106878 w 184068"/>
                  <a:gd name="connsiteY12" fmla="*/ 344385 h 670956"/>
                  <a:gd name="connsiteX13" fmla="*/ 71252 w 184068"/>
                  <a:gd name="connsiteY13" fmla="*/ 368135 h 670956"/>
                  <a:gd name="connsiteX14" fmla="*/ 35626 w 184068"/>
                  <a:gd name="connsiteY14" fmla="*/ 380011 h 670956"/>
                  <a:gd name="connsiteX15" fmla="*/ 23751 w 184068"/>
                  <a:gd name="connsiteY15" fmla="*/ 397824 h 670956"/>
                  <a:gd name="connsiteX16" fmla="*/ 53439 w 184068"/>
                  <a:gd name="connsiteY16" fmla="*/ 421574 h 670956"/>
                  <a:gd name="connsiteX17" fmla="*/ 71252 w 184068"/>
                  <a:gd name="connsiteY17" fmla="*/ 433449 h 670956"/>
                  <a:gd name="connsiteX18" fmla="*/ 106878 w 184068"/>
                  <a:gd name="connsiteY18" fmla="*/ 445325 h 670956"/>
                  <a:gd name="connsiteX19" fmla="*/ 124691 w 184068"/>
                  <a:gd name="connsiteY19" fmla="*/ 457200 h 670956"/>
                  <a:gd name="connsiteX20" fmla="*/ 142504 w 184068"/>
                  <a:gd name="connsiteY20" fmla="*/ 463138 h 670956"/>
                  <a:gd name="connsiteX21" fmla="*/ 178130 w 184068"/>
                  <a:gd name="connsiteY21" fmla="*/ 486888 h 670956"/>
                  <a:gd name="connsiteX22" fmla="*/ 184068 w 184068"/>
                  <a:gd name="connsiteY22" fmla="*/ 504701 h 670956"/>
                  <a:gd name="connsiteX23" fmla="*/ 160317 w 184068"/>
                  <a:gd name="connsiteY23" fmla="*/ 546265 h 670956"/>
                  <a:gd name="connsiteX24" fmla="*/ 142504 w 184068"/>
                  <a:gd name="connsiteY24" fmla="*/ 558140 h 670956"/>
                  <a:gd name="connsiteX25" fmla="*/ 106878 w 184068"/>
                  <a:gd name="connsiteY25" fmla="*/ 575953 h 670956"/>
                  <a:gd name="connsiteX26" fmla="*/ 65314 w 184068"/>
                  <a:gd name="connsiteY26" fmla="*/ 611579 h 670956"/>
                  <a:gd name="connsiteX27" fmla="*/ 83127 w 184068"/>
                  <a:gd name="connsiteY27" fmla="*/ 641268 h 670956"/>
                  <a:gd name="connsiteX28" fmla="*/ 118753 w 184068"/>
                  <a:gd name="connsiteY28" fmla="*/ 653143 h 670956"/>
                  <a:gd name="connsiteX29" fmla="*/ 136566 w 184068"/>
                  <a:gd name="connsiteY29" fmla="*/ 670956 h 670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84068" h="670956">
                    <a:moveTo>
                      <a:pt x="118753" y="0"/>
                    </a:moveTo>
                    <a:cubicBezTo>
                      <a:pt x="93277" y="50954"/>
                      <a:pt x="122635" y="2056"/>
                      <a:pt x="89065" y="35626"/>
                    </a:cubicBezTo>
                    <a:cubicBezTo>
                      <a:pt x="62205" y="62486"/>
                      <a:pt x="96003" y="48815"/>
                      <a:pt x="53439" y="77190"/>
                    </a:cubicBezTo>
                    <a:cubicBezTo>
                      <a:pt x="47501" y="81148"/>
                      <a:pt x="41108" y="84497"/>
                      <a:pt x="35626" y="89065"/>
                    </a:cubicBezTo>
                    <a:cubicBezTo>
                      <a:pt x="24369" y="98445"/>
                      <a:pt x="12611" y="111346"/>
                      <a:pt x="5938" y="124691"/>
                    </a:cubicBezTo>
                    <a:cubicBezTo>
                      <a:pt x="3139" y="130289"/>
                      <a:pt x="1979" y="136566"/>
                      <a:pt x="0" y="142504"/>
                    </a:cubicBezTo>
                    <a:cubicBezTo>
                      <a:pt x="3917" y="158172"/>
                      <a:pt x="4692" y="172587"/>
                      <a:pt x="17813" y="184068"/>
                    </a:cubicBezTo>
                    <a:cubicBezTo>
                      <a:pt x="28554" y="193466"/>
                      <a:pt x="43347" y="197726"/>
                      <a:pt x="53439" y="207818"/>
                    </a:cubicBezTo>
                    <a:cubicBezTo>
                      <a:pt x="110623" y="265002"/>
                      <a:pt x="49781" y="207265"/>
                      <a:pt x="95003" y="243444"/>
                    </a:cubicBezTo>
                    <a:cubicBezTo>
                      <a:pt x="137306" y="277287"/>
                      <a:pt x="69865" y="230645"/>
                      <a:pt x="124691" y="267195"/>
                    </a:cubicBezTo>
                    <a:cubicBezTo>
                      <a:pt x="139998" y="290156"/>
                      <a:pt x="158181" y="297119"/>
                      <a:pt x="142504" y="320634"/>
                    </a:cubicBezTo>
                    <a:cubicBezTo>
                      <a:pt x="137846" y="327621"/>
                      <a:pt x="131678" y="333789"/>
                      <a:pt x="124691" y="338447"/>
                    </a:cubicBezTo>
                    <a:cubicBezTo>
                      <a:pt x="119483" y="341919"/>
                      <a:pt x="112349" y="341345"/>
                      <a:pt x="106878" y="344385"/>
                    </a:cubicBezTo>
                    <a:cubicBezTo>
                      <a:pt x="94402" y="351316"/>
                      <a:pt x="84792" y="363621"/>
                      <a:pt x="71252" y="368135"/>
                    </a:cubicBezTo>
                    <a:lnTo>
                      <a:pt x="35626" y="380011"/>
                    </a:lnTo>
                    <a:cubicBezTo>
                      <a:pt x="31668" y="385949"/>
                      <a:pt x="23751" y="390688"/>
                      <a:pt x="23751" y="397824"/>
                    </a:cubicBezTo>
                    <a:cubicBezTo>
                      <a:pt x="23751" y="417841"/>
                      <a:pt x="42317" y="416013"/>
                      <a:pt x="53439" y="421574"/>
                    </a:cubicBezTo>
                    <a:cubicBezTo>
                      <a:pt x="59822" y="424765"/>
                      <a:pt x="64731" y="430551"/>
                      <a:pt x="71252" y="433449"/>
                    </a:cubicBezTo>
                    <a:cubicBezTo>
                      <a:pt x="82691" y="438533"/>
                      <a:pt x="96462" y="438382"/>
                      <a:pt x="106878" y="445325"/>
                    </a:cubicBezTo>
                    <a:cubicBezTo>
                      <a:pt x="112816" y="449283"/>
                      <a:pt x="118308" y="454009"/>
                      <a:pt x="124691" y="457200"/>
                    </a:cubicBezTo>
                    <a:cubicBezTo>
                      <a:pt x="130289" y="459999"/>
                      <a:pt x="137033" y="460098"/>
                      <a:pt x="142504" y="463138"/>
                    </a:cubicBezTo>
                    <a:cubicBezTo>
                      <a:pt x="154980" y="470069"/>
                      <a:pt x="178130" y="486888"/>
                      <a:pt x="178130" y="486888"/>
                    </a:cubicBezTo>
                    <a:cubicBezTo>
                      <a:pt x="180109" y="492826"/>
                      <a:pt x="184068" y="498442"/>
                      <a:pt x="184068" y="504701"/>
                    </a:cubicBezTo>
                    <a:cubicBezTo>
                      <a:pt x="184068" y="526133"/>
                      <a:pt x="175695" y="533450"/>
                      <a:pt x="160317" y="546265"/>
                    </a:cubicBezTo>
                    <a:cubicBezTo>
                      <a:pt x="154835" y="550833"/>
                      <a:pt x="148887" y="554949"/>
                      <a:pt x="142504" y="558140"/>
                    </a:cubicBezTo>
                    <a:cubicBezTo>
                      <a:pt x="117219" y="570782"/>
                      <a:pt x="130699" y="555535"/>
                      <a:pt x="106878" y="575953"/>
                    </a:cubicBezTo>
                    <a:cubicBezTo>
                      <a:pt x="56484" y="619148"/>
                      <a:pt x="106208" y="584317"/>
                      <a:pt x="65314" y="611579"/>
                    </a:cubicBezTo>
                    <a:cubicBezTo>
                      <a:pt x="69377" y="623766"/>
                      <a:pt x="70087" y="634748"/>
                      <a:pt x="83127" y="641268"/>
                    </a:cubicBezTo>
                    <a:cubicBezTo>
                      <a:pt x="94323" y="646866"/>
                      <a:pt x="118753" y="653143"/>
                      <a:pt x="118753" y="653143"/>
                    </a:cubicBezTo>
                    <a:lnTo>
                      <a:pt x="136566" y="670956"/>
                    </a:lnTo>
                  </a:path>
                </a:pathLst>
              </a:cu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4415545" y="1639230"/>
            <a:ext cx="226379" cy="435104"/>
            <a:chOff x="825347" y="4096773"/>
            <a:chExt cx="226379" cy="479474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3" name="Oval 82"/>
            <p:cNvSpPr/>
            <p:nvPr/>
          </p:nvSpPr>
          <p:spPr>
            <a:xfrm>
              <a:off x="825347" y="4096773"/>
              <a:ext cx="226379" cy="479474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>
              <a:off x="889709" y="4158712"/>
              <a:ext cx="97654" cy="333856"/>
            </a:xfrm>
            <a:custGeom>
              <a:avLst/>
              <a:gdLst>
                <a:gd name="connsiteX0" fmla="*/ 118753 w 184068"/>
                <a:gd name="connsiteY0" fmla="*/ 0 h 670956"/>
                <a:gd name="connsiteX1" fmla="*/ 89065 w 184068"/>
                <a:gd name="connsiteY1" fmla="*/ 35626 h 670956"/>
                <a:gd name="connsiteX2" fmla="*/ 53439 w 184068"/>
                <a:gd name="connsiteY2" fmla="*/ 77190 h 670956"/>
                <a:gd name="connsiteX3" fmla="*/ 35626 w 184068"/>
                <a:gd name="connsiteY3" fmla="*/ 89065 h 670956"/>
                <a:gd name="connsiteX4" fmla="*/ 5938 w 184068"/>
                <a:gd name="connsiteY4" fmla="*/ 124691 h 670956"/>
                <a:gd name="connsiteX5" fmla="*/ 0 w 184068"/>
                <a:gd name="connsiteY5" fmla="*/ 142504 h 670956"/>
                <a:gd name="connsiteX6" fmla="*/ 17813 w 184068"/>
                <a:gd name="connsiteY6" fmla="*/ 184068 h 670956"/>
                <a:gd name="connsiteX7" fmla="*/ 53439 w 184068"/>
                <a:gd name="connsiteY7" fmla="*/ 207818 h 670956"/>
                <a:gd name="connsiteX8" fmla="*/ 95003 w 184068"/>
                <a:gd name="connsiteY8" fmla="*/ 243444 h 670956"/>
                <a:gd name="connsiteX9" fmla="*/ 124691 w 184068"/>
                <a:gd name="connsiteY9" fmla="*/ 267195 h 670956"/>
                <a:gd name="connsiteX10" fmla="*/ 142504 w 184068"/>
                <a:gd name="connsiteY10" fmla="*/ 320634 h 670956"/>
                <a:gd name="connsiteX11" fmla="*/ 124691 w 184068"/>
                <a:gd name="connsiteY11" fmla="*/ 338447 h 670956"/>
                <a:gd name="connsiteX12" fmla="*/ 106878 w 184068"/>
                <a:gd name="connsiteY12" fmla="*/ 344385 h 670956"/>
                <a:gd name="connsiteX13" fmla="*/ 71252 w 184068"/>
                <a:gd name="connsiteY13" fmla="*/ 368135 h 670956"/>
                <a:gd name="connsiteX14" fmla="*/ 35626 w 184068"/>
                <a:gd name="connsiteY14" fmla="*/ 380011 h 670956"/>
                <a:gd name="connsiteX15" fmla="*/ 23751 w 184068"/>
                <a:gd name="connsiteY15" fmla="*/ 397824 h 670956"/>
                <a:gd name="connsiteX16" fmla="*/ 53439 w 184068"/>
                <a:gd name="connsiteY16" fmla="*/ 421574 h 670956"/>
                <a:gd name="connsiteX17" fmla="*/ 71252 w 184068"/>
                <a:gd name="connsiteY17" fmla="*/ 433449 h 670956"/>
                <a:gd name="connsiteX18" fmla="*/ 106878 w 184068"/>
                <a:gd name="connsiteY18" fmla="*/ 445325 h 670956"/>
                <a:gd name="connsiteX19" fmla="*/ 124691 w 184068"/>
                <a:gd name="connsiteY19" fmla="*/ 457200 h 670956"/>
                <a:gd name="connsiteX20" fmla="*/ 142504 w 184068"/>
                <a:gd name="connsiteY20" fmla="*/ 463138 h 670956"/>
                <a:gd name="connsiteX21" fmla="*/ 178130 w 184068"/>
                <a:gd name="connsiteY21" fmla="*/ 486888 h 670956"/>
                <a:gd name="connsiteX22" fmla="*/ 184068 w 184068"/>
                <a:gd name="connsiteY22" fmla="*/ 504701 h 670956"/>
                <a:gd name="connsiteX23" fmla="*/ 160317 w 184068"/>
                <a:gd name="connsiteY23" fmla="*/ 546265 h 670956"/>
                <a:gd name="connsiteX24" fmla="*/ 142504 w 184068"/>
                <a:gd name="connsiteY24" fmla="*/ 558140 h 670956"/>
                <a:gd name="connsiteX25" fmla="*/ 106878 w 184068"/>
                <a:gd name="connsiteY25" fmla="*/ 575953 h 670956"/>
                <a:gd name="connsiteX26" fmla="*/ 65314 w 184068"/>
                <a:gd name="connsiteY26" fmla="*/ 611579 h 670956"/>
                <a:gd name="connsiteX27" fmla="*/ 83127 w 184068"/>
                <a:gd name="connsiteY27" fmla="*/ 641268 h 670956"/>
                <a:gd name="connsiteX28" fmla="*/ 118753 w 184068"/>
                <a:gd name="connsiteY28" fmla="*/ 653143 h 670956"/>
                <a:gd name="connsiteX29" fmla="*/ 136566 w 184068"/>
                <a:gd name="connsiteY29" fmla="*/ 670956 h 67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4068" h="670956">
                  <a:moveTo>
                    <a:pt x="118753" y="0"/>
                  </a:moveTo>
                  <a:cubicBezTo>
                    <a:pt x="93277" y="50954"/>
                    <a:pt x="122635" y="2056"/>
                    <a:pt x="89065" y="35626"/>
                  </a:cubicBezTo>
                  <a:cubicBezTo>
                    <a:pt x="62205" y="62486"/>
                    <a:pt x="96003" y="48815"/>
                    <a:pt x="53439" y="77190"/>
                  </a:cubicBezTo>
                  <a:cubicBezTo>
                    <a:pt x="47501" y="81148"/>
                    <a:pt x="41108" y="84497"/>
                    <a:pt x="35626" y="89065"/>
                  </a:cubicBezTo>
                  <a:cubicBezTo>
                    <a:pt x="24369" y="98445"/>
                    <a:pt x="12611" y="111346"/>
                    <a:pt x="5938" y="124691"/>
                  </a:cubicBezTo>
                  <a:cubicBezTo>
                    <a:pt x="3139" y="130289"/>
                    <a:pt x="1979" y="136566"/>
                    <a:pt x="0" y="142504"/>
                  </a:cubicBezTo>
                  <a:cubicBezTo>
                    <a:pt x="3917" y="158172"/>
                    <a:pt x="4692" y="172587"/>
                    <a:pt x="17813" y="184068"/>
                  </a:cubicBezTo>
                  <a:cubicBezTo>
                    <a:pt x="28554" y="193466"/>
                    <a:pt x="43347" y="197726"/>
                    <a:pt x="53439" y="207818"/>
                  </a:cubicBezTo>
                  <a:cubicBezTo>
                    <a:pt x="110623" y="265002"/>
                    <a:pt x="49781" y="207265"/>
                    <a:pt x="95003" y="243444"/>
                  </a:cubicBezTo>
                  <a:cubicBezTo>
                    <a:pt x="137306" y="277287"/>
                    <a:pt x="69865" y="230645"/>
                    <a:pt x="124691" y="267195"/>
                  </a:cubicBezTo>
                  <a:cubicBezTo>
                    <a:pt x="139998" y="290156"/>
                    <a:pt x="158181" y="297119"/>
                    <a:pt x="142504" y="320634"/>
                  </a:cubicBezTo>
                  <a:cubicBezTo>
                    <a:pt x="137846" y="327621"/>
                    <a:pt x="131678" y="333789"/>
                    <a:pt x="124691" y="338447"/>
                  </a:cubicBezTo>
                  <a:cubicBezTo>
                    <a:pt x="119483" y="341919"/>
                    <a:pt x="112349" y="341345"/>
                    <a:pt x="106878" y="344385"/>
                  </a:cubicBezTo>
                  <a:cubicBezTo>
                    <a:pt x="94402" y="351316"/>
                    <a:pt x="84792" y="363621"/>
                    <a:pt x="71252" y="368135"/>
                  </a:cubicBezTo>
                  <a:lnTo>
                    <a:pt x="35626" y="380011"/>
                  </a:lnTo>
                  <a:cubicBezTo>
                    <a:pt x="31668" y="385949"/>
                    <a:pt x="23751" y="390688"/>
                    <a:pt x="23751" y="397824"/>
                  </a:cubicBezTo>
                  <a:cubicBezTo>
                    <a:pt x="23751" y="417841"/>
                    <a:pt x="42317" y="416013"/>
                    <a:pt x="53439" y="421574"/>
                  </a:cubicBezTo>
                  <a:cubicBezTo>
                    <a:pt x="59822" y="424765"/>
                    <a:pt x="64731" y="430551"/>
                    <a:pt x="71252" y="433449"/>
                  </a:cubicBezTo>
                  <a:cubicBezTo>
                    <a:pt x="82691" y="438533"/>
                    <a:pt x="96462" y="438382"/>
                    <a:pt x="106878" y="445325"/>
                  </a:cubicBezTo>
                  <a:cubicBezTo>
                    <a:pt x="112816" y="449283"/>
                    <a:pt x="118308" y="454009"/>
                    <a:pt x="124691" y="457200"/>
                  </a:cubicBezTo>
                  <a:cubicBezTo>
                    <a:pt x="130289" y="459999"/>
                    <a:pt x="137033" y="460098"/>
                    <a:pt x="142504" y="463138"/>
                  </a:cubicBezTo>
                  <a:cubicBezTo>
                    <a:pt x="154980" y="470069"/>
                    <a:pt x="178130" y="486888"/>
                    <a:pt x="178130" y="486888"/>
                  </a:cubicBezTo>
                  <a:cubicBezTo>
                    <a:pt x="180109" y="492826"/>
                    <a:pt x="184068" y="498442"/>
                    <a:pt x="184068" y="504701"/>
                  </a:cubicBezTo>
                  <a:cubicBezTo>
                    <a:pt x="184068" y="526133"/>
                    <a:pt x="175695" y="533450"/>
                    <a:pt x="160317" y="546265"/>
                  </a:cubicBezTo>
                  <a:cubicBezTo>
                    <a:pt x="154835" y="550833"/>
                    <a:pt x="148887" y="554949"/>
                    <a:pt x="142504" y="558140"/>
                  </a:cubicBezTo>
                  <a:cubicBezTo>
                    <a:pt x="117219" y="570782"/>
                    <a:pt x="130699" y="555535"/>
                    <a:pt x="106878" y="575953"/>
                  </a:cubicBezTo>
                  <a:cubicBezTo>
                    <a:pt x="56484" y="619148"/>
                    <a:pt x="106208" y="584317"/>
                    <a:pt x="65314" y="611579"/>
                  </a:cubicBezTo>
                  <a:cubicBezTo>
                    <a:pt x="69377" y="623766"/>
                    <a:pt x="70087" y="634748"/>
                    <a:pt x="83127" y="641268"/>
                  </a:cubicBezTo>
                  <a:cubicBezTo>
                    <a:pt x="94323" y="646866"/>
                    <a:pt x="118753" y="653143"/>
                    <a:pt x="118753" y="653143"/>
                  </a:cubicBezTo>
                  <a:lnTo>
                    <a:pt x="136566" y="670956"/>
                  </a:lnTo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923328" y="2722952"/>
            <a:ext cx="777983" cy="307778"/>
            <a:chOff x="7968365" y="2758087"/>
            <a:chExt cx="777983" cy="307778"/>
          </a:xfrm>
        </p:grpSpPr>
        <p:sp>
          <p:nvSpPr>
            <p:cNvPr id="85" name="Lightning Bolt 84"/>
            <p:cNvSpPr/>
            <p:nvPr/>
          </p:nvSpPr>
          <p:spPr>
            <a:xfrm flipH="1">
              <a:off x="7968365" y="2758087"/>
              <a:ext cx="275412" cy="307778"/>
            </a:xfrm>
            <a:prstGeom prst="lightningBol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8196068" y="2758087"/>
              <a:ext cx="5502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Read</a:t>
              </a:r>
            </a:p>
          </p:txBody>
        </p:sp>
      </p:grpSp>
      <p:sp>
        <p:nvSpPr>
          <p:cNvPr id="87" name="Freeform 86"/>
          <p:cNvSpPr/>
          <p:nvPr/>
        </p:nvSpPr>
        <p:spPr>
          <a:xfrm>
            <a:off x="4794551" y="2812118"/>
            <a:ext cx="2586909" cy="199716"/>
          </a:xfrm>
          <a:custGeom>
            <a:avLst/>
            <a:gdLst>
              <a:gd name="connsiteX0" fmla="*/ 2564780 w 2564780"/>
              <a:gd name="connsiteY0" fmla="*/ 289940 h 289940"/>
              <a:gd name="connsiteX1" fmla="*/ 1304692 w 2564780"/>
              <a:gd name="connsiteY1" fmla="*/ 9 h 289940"/>
              <a:gd name="connsiteX2" fmla="*/ 0 w 2564780"/>
              <a:gd name="connsiteY2" fmla="*/ 278789 h 28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4780" h="289940">
                <a:moveTo>
                  <a:pt x="2564780" y="289940"/>
                </a:moveTo>
                <a:cubicBezTo>
                  <a:pt x="2148467" y="145903"/>
                  <a:pt x="1732155" y="1867"/>
                  <a:pt x="1304692" y="9"/>
                </a:cubicBezTo>
                <a:cubicBezTo>
                  <a:pt x="877229" y="-1850"/>
                  <a:pt x="0" y="278789"/>
                  <a:pt x="0" y="278789"/>
                </a:cubicBezTo>
              </a:path>
            </a:pathLst>
          </a:custGeom>
          <a:noFill/>
          <a:ln w="12700">
            <a:solidFill>
              <a:schemeClr val="tx1"/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 rot="10800000">
            <a:off x="4794551" y="3149623"/>
            <a:ext cx="2586909" cy="199716"/>
          </a:xfrm>
          <a:custGeom>
            <a:avLst/>
            <a:gdLst>
              <a:gd name="connsiteX0" fmla="*/ 2564780 w 2564780"/>
              <a:gd name="connsiteY0" fmla="*/ 289940 h 289940"/>
              <a:gd name="connsiteX1" fmla="*/ 1304692 w 2564780"/>
              <a:gd name="connsiteY1" fmla="*/ 9 h 289940"/>
              <a:gd name="connsiteX2" fmla="*/ 0 w 2564780"/>
              <a:gd name="connsiteY2" fmla="*/ 278789 h 28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4780" h="289940">
                <a:moveTo>
                  <a:pt x="2564780" y="289940"/>
                </a:moveTo>
                <a:cubicBezTo>
                  <a:pt x="2148467" y="145903"/>
                  <a:pt x="1732155" y="1867"/>
                  <a:pt x="1304692" y="9"/>
                </a:cubicBezTo>
                <a:cubicBezTo>
                  <a:pt x="877229" y="-1850"/>
                  <a:pt x="0" y="278789"/>
                  <a:pt x="0" y="278789"/>
                </a:cubicBezTo>
              </a:path>
            </a:pathLst>
          </a:custGeom>
          <a:noFill/>
          <a:ln w="12700">
            <a:solidFill>
              <a:schemeClr val="tx1"/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3989191" y="4809648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R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876051" y="2622272"/>
            <a:ext cx="441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RW</a:t>
            </a:r>
          </a:p>
        </p:txBody>
      </p:sp>
    </p:spTree>
    <p:extLst>
      <p:ext uri="{BB962C8B-B14F-4D97-AF65-F5344CB8AC3E}">
        <p14:creationId xmlns:p14="http://schemas.microsoft.com/office/powerpoint/2010/main" val="327647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9D18E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Memory consistency </a:t>
            </a:r>
            <a:r>
              <a:rPr lang="en-US" dirty="0" smtClean="0"/>
              <a:t>protocol</a:t>
            </a:r>
            <a:br>
              <a:rPr lang="en-US" dirty="0" smtClean="0"/>
            </a:br>
            <a:r>
              <a:rPr lang="en-US" dirty="0" smtClean="0"/>
              <a:t>Read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4252685" y="2478313"/>
            <a:ext cx="541867" cy="3108447"/>
            <a:chOff x="4252685" y="2478314"/>
            <a:chExt cx="541867" cy="2032000"/>
          </a:xfrm>
          <a:solidFill>
            <a:srgbClr val="BF7B79"/>
          </a:solidFill>
        </p:grpSpPr>
        <p:sp>
          <p:nvSpPr>
            <p:cNvPr id="4" name="Rectangle 3"/>
            <p:cNvSpPr/>
            <p:nvPr/>
          </p:nvSpPr>
          <p:spPr>
            <a:xfrm>
              <a:off x="4252685" y="2478314"/>
              <a:ext cx="541867" cy="254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0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252685" y="2732314"/>
              <a:ext cx="541867" cy="254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252685" y="2986314"/>
              <a:ext cx="541867" cy="254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2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252685" y="3240314"/>
              <a:ext cx="541867" cy="254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3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52685" y="3494314"/>
              <a:ext cx="541867" cy="254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4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252685" y="3748314"/>
              <a:ext cx="541867" cy="254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5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252685" y="4002314"/>
              <a:ext cx="541867" cy="254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6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252685" y="4256314"/>
              <a:ext cx="541867" cy="254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7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381461" y="2478313"/>
            <a:ext cx="541867" cy="3108447"/>
            <a:chOff x="7381461" y="2478313"/>
            <a:chExt cx="541867" cy="3108447"/>
          </a:xfrm>
        </p:grpSpPr>
        <p:sp>
          <p:nvSpPr>
            <p:cNvPr id="5" name="Rectangle 4"/>
            <p:cNvSpPr/>
            <p:nvPr/>
          </p:nvSpPr>
          <p:spPr>
            <a:xfrm>
              <a:off x="7381461" y="2478313"/>
              <a:ext cx="541867" cy="3885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0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381461" y="2866869"/>
              <a:ext cx="541867" cy="38855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381461" y="3255425"/>
              <a:ext cx="541867" cy="3885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2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81461" y="3643981"/>
              <a:ext cx="541867" cy="3885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3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81461" y="4032537"/>
              <a:ext cx="541867" cy="3885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4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381461" y="4421092"/>
              <a:ext cx="541867" cy="3885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5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81461" y="4809648"/>
              <a:ext cx="541867" cy="3885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6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381461" y="5198204"/>
              <a:ext cx="541867" cy="3885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7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123909" y="2478313"/>
            <a:ext cx="541867" cy="3885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0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23909" y="2866869"/>
            <a:ext cx="541867" cy="3885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23909" y="3255425"/>
            <a:ext cx="541867" cy="3885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23909" y="3643981"/>
            <a:ext cx="541867" cy="3885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3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23909" y="4032537"/>
            <a:ext cx="541867" cy="3885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4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23909" y="4421092"/>
            <a:ext cx="541867" cy="3885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5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23909" y="4809648"/>
            <a:ext cx="541867" cy="3885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6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23909" y="5198204"/>
            <a:ext cx="541867" cy="3885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7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46752" y="2108982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Origin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851169" y="2108982"/>
            <a:ext cx="1087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Remote 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108721" y="2108982"/>
            <a:ext cx="1087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Remote 2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7539204" y="1639230"/>
            <a:ext cx="226379" cy="435104"/>
            <a:chOff x="825347" y="4096773"/>
            <a:chExt cx="226379" cy="479474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1" name="Oval 50"/>
            <p:cNvSpPr/>
            <p:nvPr/>
          </p:nvSpPr>
          <p:spPr>
            <a:xfrm>
              <a:off x="825347" y="4096773"/>
              <a:ext cx="226379" cy="479474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889709" y="4158712"/>
              <a:ext cx="97654" cy="333856"/>
            </a:xfrm>
            <a:custGeom>
              <a:avLst/>
              <a:gdLst>
                <a:gd name="connsiteX0" fmla="*/ 118753 w 184068"/>
                <a:gd name="connsiteY0" fmla="*/ 0 h 670956"/>
                <a:gd name="connsiteX1" fmla="*/ 89065 w 184068"/>
                <a:gd name="connsiteY1" fmla="*/ 35626 h 670956"/>
                <a:gd name="connsiteX2" fmla="*/ 53439 w 184068"/>
                <a:gd name="connsiteY2" fmla="*/ 77190 h 670956"/>
                <a:gd name="connsiteX3" fmla="*/ 35626 w 184068"/>
                <a:gd name="connsiteY3" fmla="*/ 89065 h 670956"/>
                <a:gd name="connsiteX4" fmla="*/ 5938 w 184068"/>
                <a:gd name="connsiteY4" fmla="*/ 124691 h 670956"/>
                <a:gd name="connsiteX5" fmla="*/ 0 w 184068"/>
                <a:gd name="connsiteY5" fmla="*/ 142504 h 670956"/>
                <a:gd name="connsiteX6" fmla="*/ 17813 w 184068"/>
                <a:gd name="connsiteY6" fmla="*/ 184068 h 670956"/>
                <a:gd name="connsiteX7" fmla="*/ 53439 w 184068"/>
                <a:gd name="connsiteY7" fmla="*/ 207818 h 670956"/>
                <a:gd name="connsiteX8" fmla="*/ 95003 w 184068"/>
                <a:gd name="connsiteY8" fmla="*/ 243444 h 670956"/>
                <a:gd name="connsiteX9" fmla="*/ 124691 w 184068"/>
                <a:gd name="connsiteY9" fmla="*/ 267195 h 670956"/>
                <a:gd name="connsiteX10" fmla="*/ 142504 w 184068"/>
                <a:gd name="connsiteY10" fmla="*/ 320634 h 670956"/>
                <a:gd name="connsiteX11" fmla="*/ 124691 w 184068"/>
                <a:gd name="connsiteY11" fmla="*/ 338447 h 670956"/>
                <a:gd name="connsiteX12" fmla="*/ 106878 w 184068"/>
                <a:gd name="connsiteY12" fmla="*/ 344385 h 670956"/>
                <a:gd name="connsiteX13" fmla="*/ 71252 w 184068"/>
                <a:gd name="connsiteY13" fmla="*/ 368135 h 670956"/>
                <a:gd name="connsiteX14" fmla="*/ 35626 w 184068"/>
                <a:gd name="connsiteY14" fmla="*/ 380011 h 670956"/>
                <a:gd name="connsiteX15" fmla="*/ 23751 w 184068"/>
                <a:gd name="connsiteY15" fmla="*/ 397824 h 670956"/>
                <a:gd name="connsiteX16" fmla="*/ 53439 w 184068"/>
                <a:gd name="connsiteY16" fmla="*/ 421574 h 670956"/>
                <a:gd name="connsiteX17" fmla="*/ 71252 w 184068"/>
                <a:gd name="connsiteY17" fmla="*/ 433449 h 670956"/>
                <a:gd name="connsiteX18" fmla="*/ 106878 w 184068"/>
                <a:gd name="connsiteY18" fmla="*/ 445325 h 670956"/>
                <a:gd name="connsiteX19" fmla="*/ 124691 w 184068"/>
                <a:gd name="connsiteY19" fmla="*/ 457200 h 670956"/>
                <a:gd name="connsiteX20" fmla="*/ 142504 w 184068"/>
                <a:gd name="connsiteY20" fmla="*/ 463138 h 670956"/>
                <a:gd name="connsiteX21" fmla="*/ 178130 w 184068"/>
                <a:gd name="connsiteY21" fmla="*/ 486888 h 670956"/>
                <a:gd name="connsiteX22" fmla="*/ 184068 w 184068"/>
                <a:gd name="connsiteY22" fmla="*/ 504701 h 670956"/>
                <a:gd name="connsiteX23" fmla="*/ 160317 w 184068"/>
                <a:gd name="connsiteY23" fmla="*/ 546265 h 670956"/>
                <a:gd name="connsiteX24" fmla="*/ 142504 w 184068"/>
                <a:gd name="connsiteY24" fmla="*/ 558140 h 670956"/>
                <a:gd name="connsiteX25" fmla="*/ 106878 w 184068"/>
                <a:gd name="connsiteY25" fmla="*/ 575953 h 670956"/>
                <a:gd name="connsiteX26" fmla="*/ 65314 w 184068"/>
                <a:gd name="connsiteY26" fmla="*/ 611579 h 670956"/>
                <a:gd name="connsiteX27" fmla="*/ 83127 w 184068"/>
                <a:gd name="connsiteY27" fmla="*/ 641268 h 670956"/>
                <a:gd name="connsiteX28" fmla="*/ 118753 w 184068"/>
                <a:gd name="connsiteY28" fmla="*/ 653143 h 670956"/>
                <a:gd name="connsiteX29" fmla="*/ 136566 w 184068"/>
                <a:gd name="connsiteY29" fmla="*/ 670956 h 67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4068" h="670956">
                  <a:moveTo>
                    <a:pt x="118753" y="0"/>
                  </a:moveTo>
                  <a:cubicBezTo>
                    <a:pt x="93277" y="50954"/>
                    <a:pt x="122635" y="2056"/>
                    <a:pt x="89065" y="35626"/>
                  </a:cubicBezTo>
                  <a:cubicBezTo>
                    <a:pt x="62205" y="62486"/>
                    <a:pt x="96003" y="48815"/>
                    <a:pt x="53439" y="77190"/>
                  </a:cubicBezTo>
                  <a:cubicBezTo>
                    <a:pt x="47501" y="81148"/>
                    <a:pt x="41108" y="84497"/>
                    <a:pt x="35626" y="89065"/>
                  </a:cubicBezTo>
                  <a:cubicBezTo>
                    <a:pt x="24369" y="98445"/>
                    <a:pt x="12611" y="111346"/>
                    <a:pt x="5938" y="124691"/>
                  </a:cubicBezTo>
                  <a:cubicBezTo>
                    <a:pt x="3139" y="130289"/>
                    <a:pt x="1979" y="136566"/>
                    <a:pt x="0" y="142504"/>
                  </a:cubicBezTo>
                  <a:cubicBezTo>
                    <a:pt x="3917" y="158172"/>
                    <a:pt x="4692" y="172587"/>
                    <a:pt x="17813" y="184068"/>
                  </a:cubicBezTo>
                  <a:cubicBezTo>
                    <a:pt x="28554" y="193466"/>
                    <a:pt x="43347" y="197726"/>
                    <a:pt x="53439" y="207818"/>
                  </a:cubicBezTo>
                  <a:cubicBezTo>
                    <a:pt x="110623" y="265002"/>
                    <a:pt x="49781" y="207265"/>
                    <a:pt x="95003" y="243444"/>
                  </a:cubicBezTo>
                  <a:cubicBezTo>
                    <a:pt x="137306" y="277287"/>
                    <a:pt x="69865" y="230645"/>
                    <a:pt x="124691" y="267195"/>
                  </a:cubicBezTo>
                  <a:cubicBezTo>
                    <a:pt x="139998" y="290156"/>
                    <a:pt x="158181" y="297119"/>
                    <a:pt x="142504" y="320634"/>
                  </a:cubicBezTo>
                  <a:cubicBezTo>
                    <a:pt x="137846" y="327621"/>
                    <a:pt x="131678" y="333789"/>
                    <a:pt x="124691" y="338447"/>
                  </a:cubicBezTo>
                  <a:cubicBezTo>
                    <a:pt x="119483" y="341919"/>
                    <a:pt x="112349" y="341345"/>
                    <a:pt x="106878" y="344385"/>
                  </a:cubicBezTo>
                  <a:cubicBezTo>
                    <a:pt x="94402" y="351316"/>
                    <a:pt x="84792" y="363621"/>
                    <a:pt x="71252" y="368135"/>
                  </a:cubicBezTo>
                  <a:lnTo>
                    <a:pt x="35626" y="380011"/>
                  </a:lnTo>
                  <a:cubicBezTo>
                    <a:pt x="31668" y="385949"/>
                    <a:pt x="23751" y="390688"/>
                    <a:pt x="23751" y="397824"/>
                  </a:cubicBezTo>
                  <a:cubicBezTo>
                    <a:pt x="23751" y="417841"/>
                    <a:pt x="42317" y="416013"/>
                    <a:pt x="53439" y="421574"/>
                  </a:cubicBezTo>
                  <a:cubicBezTo>
                    <a:pt x="59822" y="424765"/>
                    <a:pt x="64731" y="430551"/>
                    <a:pt x="71252" y="433449"/>
                  </a:cubicBezTo>
                  <a:cubicBezTo>
                    <a:pt x="82691" y="438533"/>
                    <a:pt x="96462" y="438382"/>
                    <a:pt x="106878" y="445325"/>
                  </a:cubicBezTo>
                  <a:cubicBezTo>
                    <a:pt x="112816" y="449283"/>
                    <a:pt x="118308" y="454009"/>
                    <a:pt x="124691" y="457200"/>
                  </a:cubicBezTo>
                  <a:cubicBezTo>
                    <a:pt x="130289" y="459999"/>
                    <a:pt x="137033" y="460098"/>
                    <a:pt x="142504" y="463138"/>
                  </a:cubicBezTo>
                  <a:cubicBezTo>
                    <a:pt x="154980" y="470069"/>
                    <a:pt x="178130" y="486888"/>
                    <a:pt x="178130" y="486888"/>
                  </a:cubicBezTo>
                  <a:cubicBezTo>
                    <a:pt x="180109" y="492826"/>
                    <a:pt x="184068" y="498442"/>
                    <a:pt x="184068" y="504701"/>
                  </a:cubicBezTo>
                  <a:cubicBezTo>
                    <a:pt x="184068" y="526133"/>
                    <a:pt x="175695" y="533450"/>
                    <a:pt x="160317" y="546265"/>
                  </a:cubicBezTo>
                  <a:cubicBezTo>
                    <a:pt x="154835" y="550833"/>
                    <a:pt x="148887" y="554949"/>
                    <a:pt x="142504" y="558140"/>
                  </a:cubicBezTo>
                  <a:cubicBezTo>
                    <a:pt x="117219" y="570782"/>
                    <a:pt x="130699" y="555535"/>
                    <a:pt x="106878" y="575953"/>
                  </a:cubicBezTo>
                  <a:cubicBezTo>
                    <a:pt x="56484" y="619148"/>
                    <a:pt x="106208" y="584317"/>
                    <a:pt x="65314" y="611579"/>
                  </a:cubicBezTo>
                  <a:cubicBezTo>
                    <a:pt x="69377" y="623766"/>
                    <a:pt x="70087" y="634748"/>
                    <a:pt x="83127" y="641268"/>
                  </a:cubicBezTo>
                  <a:cubicBezTo>
                    <a:pt x="94323" y="646866"/>
                    <a:pt x="118753" y="653143"/>
                    <a:pt x="118753" y="653143"/>
                  </a:cubicBezTo>
                  <a:lnTo>
                    <a:pt x="136566" y="670956"/>
                  </a:lnTo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030964" y="1639230"/>
            <a:ext cx="737501" cy="435104"/>
            <a:chOff x="1030964" y="1639230"/>
            <a:chExt cx="737501" cy="435104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54" name="Group 53"/>
            <p:cNvGrpSpPr/>
            <p:nvPr/>
          </p:nvGrpSpPr>
          <p:grpSpPr>
            <a:xfrm>
              <a:off x="1542086" y="1639230"/>
              <a:ext cx="226379" cy="435104"/>
              <a:chOff x="825347" y="4096773"/>
              <a:chExt cx="226379" cy="479474"/>
            </a:xfrm>
            <a:grpFill/>
          </p:grpSpPr>
          <p:sp>
            <p:nvSpPr>
              <p:cNvPr id="61" name="Oval 60"/>
              <p:cNvSpPr/>
              <p:nvPr/>
            </p:nvSpPr>
            <p:spPr>
              <a:xfrm>
                <a:off x="825347" y="4096773"/>
                <a:ext cx="226379" cy="479474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889709" y="4158712"/>
                <a:ext cx="97654" cy="333856"/>
              </a:xfrm>
              <a:custGeom>
                <a:avLst/>
                <a:gdLst>
                  <a:gd name="connsiteX0" fmla="*/ 118753 w 184068"/>
                  <a:gd name="connsiteY0" fmla="*/ 0 h 670956"/>
                  <a:gd name="connsiteX1" fmla="*/ 89065 w 184068"/>
                  <a:gd name="connsiteY1" fmla="*/ 35626 h 670956"/>
                  <a:gd name="connsiteX2" fmla="*/ 53439 w 184068"/>
                  <a:gd name="connsiteY2" fmla="*/ 77190 h 670956"/>
                  <a:gd name="connsiteX3" fmla="*/ 35626 w 184068"/>
                  <a:gd name="connsiteY3" fmla="*/ 89065 h 670956"/>
                  <a:gd name="connsiteX4" fmla="*/ 5938 w 184068"/>
                  <a:gd name="connsiteY4" fmla="*/ 124691 h 670956"/>
                  <a:gd name="connsiteX5" fmla="*/ 0 w 184068"/>
                  <a:gd name="connsiteY5" fmla="*/ 142504 h 670956"/>
                  <a:gd name="connsiteX6" fmla="*/ 17813 w 184068"/>
                  <a:gd name="connsiteY6" fmla="*/ 184068 h 670956"/>
                  <a:gd name="connsiteX7" fmla="*/ 53439 w 184068"/>
                  <a:gd name="connsiteY7" fmla="*/ 207818 h 670956"/>
                  <a:gd name="connsiteX8" fmla="*/ 95003 w 184068"/>
                  <a:gd name="connsiteY8" fmla="*/ 243444 h 670956"/>
                  <a:gd name="connsiteX9" fmla="*/ 124691 w 184068"/>
                  <a:gd name="connsiteY9" fmla="*/ 267195 h 670956"/>
                  <a:gd name="connsiteX10" fmla="*/ 142504 w 184068"/>
                  <a:gd name="connsiteY10" fmla="*/ 320634 h 670956"/>
                  <a:gd name="connsiteX11" fmla="*/ 124691 w 184068"/>
                  <a:gd name="connsiteY11" fmla="*/ 338447 h 670956"/>
                  <a:gd name="connsiteX12" fmla="*/ 106878 w 184068"/>
                  <a:gd name="connsiteY12" fmla="*/ 344385 h 670956"/>
                  <a:gd name="connsiteX13" fmla="*/ 71252 w 184068"/>
                  <a:gd name="connsiteY13" fmla="*/ 368135 h 670956"/>
                  <a:gd name="connsiteX14" fmla="*/ 35626 w 184068"/>
                  <a:gd name="connsiteY14" fmla="*/ 380011 h 670956"/>
                  <a:gd name="connsiteX15" fmla="*/ 23751 w 184068"/>
                  <a:gd name="connsiteY15" fmla="*/ 397824 h 670956"/>
                  <a:gd name="connsiteX16" fmla="*/ 53439 w 184068"/>
                  <a:gd name="connsiteY16" fmla="*/ 421574 h 670956"/>
                  <a:gd name="connsiteX17" fmla="*/ 71252 w 184068"/>
                  <a:gd name="connsiteY17" fmla="*/ 433449 h 670956"/>
                  <a:gd name="connsiteX18" fmla="*/ 106878 w 184068"/>
                  <a:gd name="connsiteY18" fmla="*/ 445325 h 670956"/>
                  <a:gd name="connsiteX19" fmla="*/ 124691 w 184068"/>
                  <a:gd name="connsiteY19" fmla="*/ 457200 h 670956"/>
                  <a:gd name="connsiteX20" fmla="*/ 142504 w 184068"/>
                  <a:gd name="connsiteY20" fmla="*/ 463138 h 670956"/>
                  <a:gd name="connsiteX21" fmla="*/ 178130 w 184068"/>
                  <a:gd name="connsiteY21" fmla="*/ 486888 h 670956"/>
                  <a:gd name="connsiteX22" fmla="*/ 184068 w 184068"/>
                  <a:gd name="connsiteY22" fmla="*/ 504701 h 670956"/>
                  <a:gd name="connsiteX23" fmla="*/ 160317 w 184068"/>
                  <a:gd name="connsiteY23" fmla="*/ 546265 h 670956"/>
                  <a:gd name="connsiteX24" fmla="*/ 142504 w 184068"/>
                  <a:gd name="connsiteY24" fmla="*/ 558140 h 670956"/>
                  <a:gd name="connsiteX25" fmla="*/ 106878 w 184068"/>
                  <a:gd name="connsiteY25" fmla="*/ 575953 h 670956"/>
                  <a:gd name="connsiteX26" fmla="*/ 65314 w 184068"/>
                  <a:gd name="connsiteY26" fmla="*/ 611579 h 670956"/>
                  <a:gd name="connsiteX27" fmla="*/ 83127 w 184068"/>
                  <a:gd name="connsiteY27" fmla="*/ 641268 h 670956"/>
                  <a:gd name="connsiteX28" fmla="*/ 118753 w 184068"/>
                  <a:gd name="connsiteY28" fmla="*/ 653143 h 670956"/>
                  <a:gd name="connsiteX29" fmla="*/ 136566 w 184068"/>
                  <a:gd name="connsiteY29" fmla="*/ 670956 h 670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84068" h="670956">
                    <a:moveTo>
                      <a:pt x="118753" y="0"/>
                    </a:moveTo>
                    <a:cubicBezTo>
                      <a:pt x="93277" y="50954"/>
                      <a:pt x="122635" y="2056"/>
                      <a:pt x="89065" y="35626"/>
                    </a:cubicBezTo>
                    <a:cubicBezTo>
                      <a:pt x="62205" y="62486"/>
                      <a:pt x="96003" y="48815"/>
                      <a:pt x="53439" y="77190"/>
                    </a:cubicBezTo>
                    <a:cubicBezTo>
                      <a:pt x="47501" y="81148"/>
                      <a:pt x="41108" y="84497"/>
                      <a:pt x="35626" y="89065"/>
                    </a:cubicBezTo>
                    <a:cubicBezTo>
                      <a:pt x="24369" y="98445"/>
                      <a:pt x="12611" y="111346"/>
                      <a:pt x="5938" y="124691"/>
                    </a:cubicBezTo>
                    <a:cubicBezTo>
                      <a:pt x="3139" y="130289"/>
                      <a:pt x="1979" y="136566"/>
                      <a:pt x="0" y="142504"/>
                    </a:cubicBezTo>
                    <a:cubicBezTo>
                      <a:pt x="3917" y="158172"/>
                      <a:pt x="4692" y="172587"/>
                      <a:pt x="17813" y="184068"/>
                    </a:cubicBezTo>
                    <a:cubicBezTo>
                      <a:pt x="28554" y="193466"/>
                      <a:pt x="43347" y="197726"/>
                      <a:pt x="53439" y="207818"/>
                    </a:cubicBezTo>
                    <a:cubicBezTo>
                      <a:pt x="110623" y="265002"/>
                      <a:pt x="49781" y="207265"/>
                      <a:pt x="95003" y="243444"/>
                    </a:cubicBezTo>
                    <a:cubicBezTo>
                      <a:pt x="137306" y="277287"/>
                      <a:pt x="69865" y="230645"/>
                      <a:pt x="124691" y="267195"/>
                    </a:cubicBezTo>
                    <a:cubicBezTo>
                      <a:pt x="139998" y="290156"/>
                      <a:pt x="158181" y="297119"/>
                      <a:pt x="142504" y="320634"/>
                    </a:cubicBezTo>
                    <a:cubicBezTo>
                      <a:pt x="137846" y="327621"/>
                      <a:pt x="131678" y="333789"/>
                      <a:pt x="124691" y="338447"/>
                    </a:cubicBezTo>
                    <a:cubicBezTo>
                      <a:pt x="119483" y="341919"/>
                      <a:pt x="112349" y="341345"/>
                      <a:pt x="106878" y="344385"/>
                    </a:cubicBezTo>
                    <a:cubicBezTo>
                      <a:pt x="94402" y="351316"/>
                      <a:pt x="84792" y="363621"/>
                      <a:pt x="71252" y="368135"/>
                    </a:cubicBezTo>
                    <a:lnTo>
                      <a:pt x="35626" y="380011"/>
                    </a:lnTo>
                    <a:cubicBezTo>
                      <a:pt x="31668" y="385949"/>
                      <a:pt x="23751" y="390688"/>
                      <a:pt x="23751" y="397824"/>
                    </a:cubicBezTo>
                    <a:cubicBezTo>
                      <a:pt x="23751" y="417841"/>
                      <a:pt x="42317" y="416013"/>
                      <a:pt x="53439" y="421574"/>
                    </a:cubicBezTo>
                    <a:cubicBezTo>
                      <a:pt x="59822" y="424765"/>
                      <a:pt x="64731" y="430551"/>
                      <a:pt x="71252" y="433449"/>
                    </a:cubicBezTo>
                    <a:cubicBezTo>
                      <a:pt x="82691" y="438533"/>
                      <a:pt x="96462" y="438382"/>
                      <a:pt x="106878" y="445325"/>
                    </a:cubicBezTo>
                    <a:cubicBezTo>
                      <a:pt x="112816" y="449283"/>
                      <a:pt x="118308" y="454009"/>
                      <a:pt x="124691" y="457200"/>
                    </a:cubicBezTo>
                    <a:cubicBezTo>
                      <a:pt x="130289" y="459999"/>
                      <a:pt x="137033" y="460098"/>
                      <a:pt x="142504" y="463138"/>
                    </a:cubicBezTo>
                    <a:cubicBezTo>
                      <a:pt x="154980" y="470069"/>
                      <a:pt x="178130" y="486888"/>
                      <a:pt x="178130" y="486888"/>
                    </a:cubicBezTo>
                    <a:cubicBezTo>
                      <a:pt x="180109" y="492826"/>
                      <a:pt x="184068" y="498442"/>
                      <a:pt x="184068" y="504701"/>
                    </a:cubicBezTo>
                    <a:cubicBezTo>
                      <a:pt x="184068" y="526133"/>
                      <a:pt x="175695" y="533450"/>
                      <a:pt x="160317" y="546265"/>
                    </a:cubicBezTo>
                    <a:cubicBezTo>
                      <a:pt x="154835" y="550833"/>
                      <a:pt x="148887" y="554949"/>
                      <a:pt x="142504" y="558140"/>
                    </a:cubicBezTo>
                    <a:cubicBezTo>
                      <a:pt x="117219" y="570782"/>
                      <a:pt x="130699" y="555535"/>
                      <a:pt x="106878" y="575953"/>
                    </a:cubicBezTo>
                    <a:cubicBezTo>
                      <a:pt x="56484" y="619148"/>
                      <a:pt x="106208" y="584317"/>
                      <a:pt x="65314" y="611579"/>
                    </a:cubicBezTo>
                    <a:cubicBezTo>
                      <a:pt x="69377" y="623766"/>
                      <a:pt x="70087" y="634748"/>
                      <a:pt x="83127" y="641268"/>
                    </a:cubicBezTo>
                    <a:cubicBezTo>
                      <a:pt x="94323" y="646866"/>
                      <a:pt x="118753" y="653143"/>
                      <a:pt x="118753" y="653143"/>
                    </a:cubicBezTo>
                    <a:lnTo>
                      <a:pt x="136566" y="670956"/>
                    </a:lnTo>
                  </a:path>
                </a:pathLst>
              </a:cu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1283526" y="1639230"/>
              <a:ext cx="226379" cy="435104"/>
              <a:chOff x="825347" y="4096773"/>
              <a:chExt cx="226379" cy="479474"/>
            </a:xfrm>
            <a:grpFill/>
          </p:grpSpPr>
          <p:sp>
            <p:nvSpPr>
              <p:cNvPr id="59" name="Oval 58"/>
              <p:cNvSpPr/>
              <p:nvPr/>
            </p:nvSpPr>
            <p:spPr>
              <a:xfrm>
                <a:off x="825347" y="4096773"/>
                <a:ext cx="226379" cy="479474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889709" y="4158712"/>
                <a:ext cx="97654" cy="333856"/>
              </a:xfrm>
              <a:custGeom>
                <a:avLst/>
                <a:gdLst>
                  <a:gd name="connsiteX0" fmla="*/ 118753 w 184068"/>
                  <a:gd name="connsiteY0" fmla="*/ 0 h 670956"/>
                  <a:gd name="connsiteX1" fmla="*/ 89065 w 184068"/>
                  <a:gd name="connsiteY1" fmla="*/ 35626 h 670956"/>
                  <a:gd name="connsiteX2" fmla="*/ 53439 w 184068"/>
                  <a:gd name="connsiteY2" fmla="*/ 77190 h 670956"/>
                  <a:gd name="connsiteX3" fmla="*/ 35626 w 184068"/>
                  <a:gd name="connsiteY3" fmla="*/ 89065 h 670956"/>
                  <a:gd name="connsiteX4" fmla="*/ 5938 w 184068"/>
                  <a:gd name="connsiteY4" fmla="*/ 124691 h 670956"/>
                  <a:gd name="connsiteX5" fmla="*/ 0 w 184068"/>
                  <a:gd name="connsiteY5" fmla="*/ 142504 h 670956"/>
                  <a:gd name="connsiteX6" fmla="*/ 17813 w 184068"/>
                  <a:gd name="connsiteY6" fmla="*/ 184068 h 670956"/>
                  <a:gd name="connsiteX7" fmla="*/ 53439 w 184068"/>
                  <a:gd name="connsiteY7" fmla="*/ 207818 h 670956"/>
                  <a:gd name="connsiteX8" fmla="*/ 95003 w 184068"/>
                  <a:gd name="connsiteY8" fmla="*/ 243444 h 670956"/>
                  <a:gd name="connsiteX9" fmla="*/ 124691 w 184068"/>
                  <a:gd name="connsiteY9" fmla="*/ 267195 h 670956"/>
                  <a:gd name="connsiteX10" fmla="*/ 142504 w 184068"/>
                  <a:gd name="connsiteY10" fmla="*/ 320634 h 670956"/>
                  <a:gd name="connsiteX11" fmla="*/ 124691 w 184068"/>
                  <a:gd name="connsiteY11" fmla="*/ 338447 h 670956"/>
                  <a:gd name="connsiteX12" fmla="*/ 106878 w 184068"/>
                  <a:gd name="connsiteY12" fmla="*/ 344385 h 670956"/>
                  <a:gd name="connsiteX13" fmla="*/ 71252 w 184068"/>
                  <a:gd name="connsiteY13" fmla="*/ 368135 h 670956"/>
                  <a:gd name="connsiteX14" fmla="*/ 35626 w 184068"/>
                  <a:gd name="connsiteY14" fmla="*/ 380011 h 670956"/>
                  <a:gd name="connsiteX15" fmla="*/ 23751 w 184068"/>
                  <a:gd name="connsiteY15" fmla="*/ 397824 h 670956"/>
                  <a:gd name="connsiteX16" fmla="*/ 53439 w 184068"/>
                  <a:gd name="connsiteY16" fmla="*/ 421574 h 670956"/>
                  <a:gd name="connsiteX17" fmla="*/ 71252 w 184068"/>
                  <a:gd name="connsiteY17" fmla="*/ 433449 h 670956"/>
                  <a:gd name="connsiteX18" fmla="*/ 106878 w 184068"/>
                  <a:gd name="connsiteY18" fmla="*/ 445325 h 670956"/>
                  <a:gd name="connsiteX19" fmla="*/ 124691 w 184068"/>
                  <a:gd name="connsiteY19" fmla="*/ 457200 h 670956"/>
                  <a:gd name="connsiteX20" fmla="*/ 142504 w 184068"/>
                  <a:gd name="connsiteY20" fmla="*/ 463138 h 670956"/>
                  <a:gd name="connsiteX21" fmla="*/ 178130 w 184068"/>
                  <a:gd name="connsiteY21" fmla="*/ 486888 h 670956"/>
                  <a:gd name="connsiteX22" fmla="*/ 184068 w 184068"/>
                  <a:gd name="connsiteY22" fmla="*/ 504701 h 670956"/>
                  <a:gd name="connsiteX23" fmla="*/ 160317 w 184068"/>
                  <a:gd name="connsiteY23" fmla="*/ 546265 h 670956"/>
                  <a:gd name="connsiteX24" fmla="*/ 142504 w 184068"/>
                  <a:gd name="connsiteY24" fmla="*/ 558140 h 670956"/>
                  <a:gd name="connsiteX25" fmla="*/ 106878 w 184068"/>
                  <a:gd name="connsiteY25" fmla="*/ 575953 h 670956"/>
                  <a:gd name="connsiteX26" fmla="*/ 65314 w 184068"/>
                  <a:gd name="connsiteY26" fmla="*/ 611579 h 670956"/>
                  <a:gd name="connsiteX27" fmla="*/ 83127 w 184068"/>
                  <a:gd name="connsiteY27" fmla="*/ 641268 h 670956"/>
                  <a:gd name="connsiteX28" fmla="*/ 118753 w 184068"/>
                  <a:gd name="connsiteY28" fmla="*/ 653143 h 670956"/>
                  <a:gd name="connsiteX29" fmla="*/ 136566 w 184068"/>
                  <a:gd name="connsiteY29" fmla="*/ 670956 h 670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84068" h="670956">
                    <a:moveTo>
                      <a:pt x="118753" y="0"/>
                    </a:moveTo>
                    <a:cubicBezTo>
                      <a:pt x="93277" y="50954"/>
                      <a:pt x="122635" y="2056"/>
                      <a:pt x="89065" y="35626"/>
                    </a:cubicBezTo>
                    <a:cubicBezTo>
                      <a:pt x="62205" y="62486"/>
                      <a:pt x="96003" y="48815"/>
                      <a:pt x="53439" y="77190"/>
                    </a:cubicBezTo>
                    <a:cubicBezTo>
                      <a:pt x="47501" y="81148"/>
                      <a:pt x="41108" y="84497"/>
                      <a:pt x="35626" y="89065"/>
                    </a:cubicBezTo>
                    <a:cubicBezTo>
                      <a:pt x="24369" y="98445"/>
                      <a:pt x="12611" y="111346"/>
                      <a:pt x="5938" y="124691"/>
                    </a:cubicBezTo>
                    <a:cubicBezTo>
                      <a:pt x="3139" y="130289"/>
                      <a:pt x="1979" y="136566"/>
                      <a:pt x="0" y="142504"/>
                    </a:cubicBezTo>
                    <a:cubicBezTo>
                      <a:pt x="3917" y="158172"/>
                      <a:pt x="4692" y="172587"/>
                      <a:pt x="17813" y="184068"/>
                    </a:cubicBezTo>
                    <a:cubicBezTo>
                      <a:pt x="28554" y="193466"/>
                      <a:pt x="43347" y="197726"/>
                      <a:pt x="53439" y="207818"/>
                    </a:cubicBezTo>
                    <a:cubicBezTo>
                      <a:pt x="110623" y="265002"/>
                      <a:pt x="49781" y="207265"/>
                      <a:pt x="95003" y="243444"/>
                    </a:cubicBezTo>
                    <a:cubicBezTo>
                      <a:pt x="137306" y="277287"/>
                      <a:pt x="69865" y="230645"/>
                      <a:pt x="124691" y="267195"/>
                    </a:cubicBezTo>
                    <a:cubicBezTo>
                      <a:pt x="139998" y="290156"/>
                      <a:pt x="158181" y="297119"/>
                      <a:pt x="142504" y="320634"/>
                    </a:cubicBezTo>
                    <a:cubicBezTo>
                      <a:pt x="137846" y="327621"/>
                      <a:pt x="131678" y="333789"/>
                      <a:pt x="124691" y="338447"/>
                    </a:cubicBezTo>
                    <a:cubicBezTo>
                      <a:pt x="119483" y="341919"/>
                      <a:pt x="112349" y="341345"/>
                      <a:pt x="106878" y="344385"/>
                    </a:cubicBezTo>
                    <a:cubicBezTo>
                      <a:pt x="94402" y="351316"/>
                      <a:pt x="84792" y="363621"/>
                      <a:pt x="71252" y="368135"/>
                    </a:cubicBezTo>
                    <a:lnTo>
                      <a:pt x="35626" y="380011"/>
                    </a:lnTo>
                    <a:cubicBezTo>
                      <a:pt x="31668" y="385949"/>
                      <a:pt x="23751" y="390688"/>
                      <a:pt x="23751" y="397824"/>
                    </a:cubicBezTo>
                    <a:cubicBezTo>
                      <a:pt x="23751" y="417841"/>
                      <a:pt x="42317" y="416013"/>
                      <a:pt x="53439" y="421574"/>
                    </a:cubicBezTo>
                    <a:cubicBezTo>
                      <a:pt x="59822" y="424765"/>
                      <a:pt x="64731" y="430551"/>
                      <a:pt x="71252" y="433449"/>
                    </a:cubicBezTo>
                    <a:cubicBezTo>
                      <a:pt x="82691" y="438533"/>
                      <a:pt x="96462" y="438382"/>
                      <a:pt x="106878" y="445325"/>
                    </a:cubicBezTo>
                    <a:cubicBezTo>
                      <a:pt x="112816" y="449283"/>
                      <a:pt x="118308" y="454009"/>
                      <a:pt x="124691" y="457200"/>
                    </a:cubicBezTo>
                    <a:cubicBezTo>
                      <a:pt x="130289" y="459999"/>
                      <a:pt x="137033" y="460098"/>
                      <a:pt x="142504" y="463138"/>
                    </a:cubicBezTo>
                    <a:cubicBezTo>
                      <a:pt x="154980" y="470069"/>
                      <a:pt x="178130" y="486888"/>
                      <a:pt x="178130" y="486888"/>
                    </a:cubicBezTo>
                    <a:cubicBezTo>
                      <a:pt x="180109" y="492826"/>
                      <a:pt x="184068" y="498442"/>
                      <a:pt x="184068" y="504701"/>
                    </a:cubicBezTo>
                    <a:cubicBezTo>
                      <a:pt x="184068" y="526133"/>
                      <a:pt x="175695" y="533450"/>
                      <a:pt x="160317" y="546265"/>
                    </a:cubicBezTo>
                    <a:cubicBezTo>
                      <a:pt x="154835" y="550833"/>
                      <a:pt x="148887" y="554949"/>
                      <a:pt x="142504" y="558140"/>
                    </a:cubicBezTo>
                    <a:cubicBezTo>
                      <a:pt x="117219" y="570782"/>
                      <a:pt x="130699" y="555535"/>
                      <a:pt x="106878" y="575953"/>
                    </a:cubicBezTo>
                    <a:cubicBezTo>
                      <a:pt x="56484" y="619148"/>
                      <a:pt x="106208" y="584317"/>
                      <a:pt x="65314" y="611579"/>
                    </a:cubicBezTo>
                    <a:cubicBezTo>
                      <a:pt x="69377" y="623766"/>
                      <a:pt x="70087" y="634748"/>
                      <a:pt x="83127" y="641268"/>
                    </a:cubicBezTo>
                    <a:cubicBezTo>
                      <a:pt x="94323" y="646866"/>
                      <a:pt x="118753" y="653143"/>
                      <a:pt x="118753" y="653143"/>
                    </a:cubicBezTo>
                    <a:lnTo>
                      <a:pt x="136566" y="670956"/>
                    </a:lnTo>
                  </a:path>
                </a:pathLst>
              </a:cu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1030964" y="1639230"/>
              <a:ext cx="226379" cy="435104"/>
              <a:chOff x="825347" y="4096773"/>
              <a:chExt cx="226379" cy="479474"/>
            </a:xfrm>
            <a:grpFill/>
          </p:grpSpPr>
          <p:sp>
            <p:nvSpPr>
              <p:cNvPr id="57" name="Oval 56"/>
              <p:cNvSpPr/>
              <p:nvPr/>
            </p:nvSpPr>
            <p:spPr>
              <a:xfrm>
                <a:off x="825347" y="4096773"/>
                <a:ext cx="226379" cy="479474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889709" y="4158712"/>
                <a:ext cx="97654" cy="333856"/>
              </a:xfrm>
              <a:custGeom>
                <a:avLst/>
                <a:gdLst>
                  <a:gd name="connsiteX0" fmla="*/ 118753 w 184068"/>
                  <a:gd name="connsiteY0" fmla="*/ 0 h 670956"/>
                  <a:gd name="connsiteX1" fmla="*/ 89065 w 184068"/>
                  <a:gd name="connsiteY1" fmla="*/ 35626 h 670956"/>
                  <a:gd name="connsiteX2" fmla="*/ 53439 w 184068"/>
                  <a:gd name="connsiteY2" fmla="*/ 77190 h 670956"/>
                  <a:gd name="connsiteX3" fmla="*/ 35626 w 184068"/>
                  <a:gd name="connsiteY3" fmla="*/ 89065 h 670956"/>
                  <a:gd name="connsiteX4" fmla="*/ 5938 w 184068"/>
                  <a:gd name="connsiteY4" fmla="*/ 124691 h 670956"/>
                  <a:gd name="connsiteX5" fmla="*/ 0 w 184068"/>
                  <a:gd name="connsiteY5" fmla="*/ 142504 h 670956"/>
                  <a:gd name="connsiteX6" fmla="*/ 17813 w 184068"/>
                  <a:gd name="connsiteY6" fmla="*/ 184068 h 670956"/>
                  <a:gd name="connsiteX7" fmla="*/ 53439 w 184068"/>
                  <a:gd name="connsiteY7" fmla="*/ 207818 h 670956"/>
                  <a:gd name="connsiteX8" fmla="*/ 95003 w 184068"/>
                  <a:gd name="connsiteY8" fmla="*/ 243444 h 670956"/>
                  <a:gd name="connsiteX9" fmla="*/ 124691 w 184068"/>
                  <a:gd name="connsiteY9" fmla="*/ 267195 h 670956"/>
                  <a:gd name="connsiteX10" fmla="*/ 142504 w 184068"/>
                  <a:gd name="connsiteY10" fmla="*/ 320634 h 670956"/>
                  <a:gd name="connsiteX11" fmla="*/ 124691 w 184068"/>
                  <a:gd name="connsiteY11" fmla="*/ 338447 h 670956"/>
                  <a:gd name="connsiteX12" fmla="*/ 106878 w 184068"/>
                  <a:gd name="connsiteY12" fmla="*/ 344385 h 670956"/>
                  <a:gd name="connsiteX13" fmla="*/ 71252 w 184068"/>
                  <a:gd name="connsiteY13" fmla="*/ 368135 h 670956"/>
                  <a:gd name="connsiteX14" fmla="*/ 35626 w 184068"/>
                  <a:gd name="connsiteY14" fmla="*/ 380011 h 670956"/>
                  <a:gd name="connsiteX15" fmla="*/ 23751 w 184068"/>
                  <a:gd name="connsiteY15" fmla="*/ 397824 h 670956"/>
                  <a:gd name="connsiteX16" fmla="*/ 53439 w 184068"/>
                  <a:gd name="connsiteY16" fmla="*/ 421574 h 670956"/>
                  <a:gd name="connsiteX17" fmla="*/ 71252 w 184068"/>
                  <a:gd name="connsiteY17" fmla="*/ 433449 h 670956"/>
                  <a:gd name="connsiteX18" fmla="*/ 106878 w 184068"/>
                  <a:gd name="connsiteY18" fmla="*/ 445325 h 670956"/>
                  <a:gd name="connsiteX19" fmla="*/ 124691 w 184068"/>
                  <a:gd name="connsiteY19" fmla="*/ 457200 h 670956"/>
                  <a:gd name="connsiteX20" fmla="*/ 142504 w 184068"/>
                  <a:gd name="connsiteY20" fmla="*/ 463138 h 670956"/>
                  <a:gd name="connsiteX21" fmla="*/ 178130 w 184068"/>
                  <a:gd name="connsiteY21" fmla="*/ 486888 h 670956"/>
                  <a:gd name="connsiteX22" fmla="*/ 184068 w 184068"/>
                  <a:gd name="connsiteY22" fmla="*/ 504701 h 670956"/>
                  <a:gd name="connsiteX23" fmla="*/ 160317 w 184068"/>
                  <a:gd name="connsiteY23" fmla="*/ 546265 h 670956"/>
                  <a:gd name="connsiteX24" fmla="*/ 142504 w 184068"/>
                  <a:gd name="connsiteY24" fmla="*/ 558140 h 670956"/>
                  <a:gd name="connsiteX25" fmla="*/ 106878 w 184068"/>
                  <a:gd name="connsiteY25" fmla="*/ 575953 h 670956"/>
                  <a:gd name="connsiteX26" fmla="*/ 65314 w 184068"/>
                  <a:gd name="connsiteY26" fmla="*/ 611579 h 670956"/>
                  <a:gd name="connsiteX27" fmla="*/ 83127 w 184068"/>
                  <a:gd name="connsiteY27" fmla="*/ 641268 h 670956"/>
                  <a:gd name="connsiteX28" fmla="*/ 118753 w 184068"/>
                  <a:gd name="connsiteY28" fmla="*/ 653143 h 670956"/>
                  <a:gd name="connsiteX29" fmla="*/ 136566 w 184068"/>
                  <a:gd name="connsiteY29" fmla="*/ 670956 h 670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84068" h="670956">
                    <a:moveTo>
                      <a:pt x="118753" y="0"/>
                    </a:moveTo>
                    <a:cubicBezTo>
                      <a:pt x="93277" y="50954"/>
                      <a:pt x="122635" y="2056"/>
                      <a:pt x="89065" y="35626"/>
                    </a:cubicBezTo>
                    <a:cubicBezTo>
                      <a:pt x="62205" y="62486"/>
                      <a:pt x="96003" y="48815"/>
                      <a:pt x="53439" y="77190"/>
                    </a:cubicBezTo>
                    <a:cubicBezTo>
                      <a:pt x="47501" y="81148"/>
                      <a:pt x="41108" y="84497"/>
                      <a:pt x="35626" y="89065"/>
                    </a:cubicBezTo>
                    <a:cubicBezTo>
                      <a:pt x="24369" y="98445"/>
                      <a:pt x="12611" y="111346"/>
                      <a:pt x="5938" y="124691"/>
                    </a:cubicBezTo>
                    <a:cubicBezTo>
                      <a:pt x="3139" y="130289"/>
                      <a:pt x="1979" y="136566"/>
                      <a:pt x="0" y="142504"/>
                    </a:cubicBezTo>
                    <a:cubicBezTo>
                      <a:pt x="3917" y="158172"/>
                      <a:pt x="4692" y="172587"/>
                      <a:pt x="17813" y="184068"/>
                    </a:cubicBezTo>
                    <a:cubicBezTo>
                      <a:pt x="28554" y="193466"/>
                      <a:pt x="43347" y="197726"/>
                      <a:pt x="53439" y="207818"/>
                    </a:cubicBezTo>
                    <a:cubicBezTo>
                      <a:pt x="110623" y="265002"/>
                      <a:pt x="49781" y="207265"/>
                      <a:pt x="95003" y="243444"/>
                    </a:cubicBezTo>
                    <a:cubicBezTo>
                      <a:pt x="137306" y="277287"/>
                      <a:pt x="69865" y="230645"/>
                      <a:pt x="124691" y="267195"/>
                    </a:cubicBezTo>
                    <a:cubicBezTo>
                      <a:pt x="139998" y="290156"/>
                      <a:pt x="158181" y="297119"/>
                      <a:pt x="142504" y="320634"/>
                    </a:cubicBezTo>
                    <a:cubicBezTo>
                      <a:pt x="137846" y="327621"/>
                      <a:pt x="131678" y="333789"/>
                      <a:pt x="124691" y="338447"/>
                    </a:cubicBezTo>
                    <a:cubicBezTo>
                      <a:pt x="119483" y="341919"/>
                      <a:pt x="112349" y="341345"/>
                      <a:pt x="106878" y="344385"/>
                    </a:cubicBezTo>
                    <a:cubicBezTo>
                      <a:pt x="94402" y="351316"/>
                      <a:pt x="84792" y="363621"/>
                      <a:pt x="71252" y="368135"/>
                    </a:cubicBezTo>
                    <a:lnTo>
                      <a:pt x="35626" y="380011"/>
                    </a:lnTo>
                    <a:cubicBezTo>
                      <a:pt x="31668" y="385949"/>
                      <a:pt x="23751" y="390688"/>
                      <a:pt x="23751" y="397824"/>
                    </a:cubicBezTo>
                    <a:cubicBezTo>
                      <a:pt x="23751" y="417841"/>
                      <a:pt x="42317" y="416013"/>
                      <a:pt x="53439" y="421574"/>
                    </a:cubicBezTo>
                    <a:cubicBezTo>
                      <a:pt x="59822" y="424765"/>
                      <a:pt x="64731" y="430551"/>
                      <a:pt x="71252" y="433449"/>
                    </a:cubicBezTo>
                    <a:cubicBezTo>
                      <a:pt x="82691" y="438533"/>
                      <a:pt x="96462" y="438382"/>
                      <a:pt x="106878" y="445325"/>
                    </a:cubicBezTo>
                    <a:cubicBezTo>
                      <a:pt x="112816" y="449283"/>
                      <a:pt x="118308" y="454009"/>
                      <a:pt x="124691" y="457200"/>
                    </a:cubicBezTo>
                    <a:cubicBezTo>
                      <a:pt x="130289" y="459999"/>
                      <a:pt x="137033" y="460098"/>
                      <a:pt x="142504" y="463138"/>
                    </a:cubicBezTo>
                    <a:cubicBezTo>
                      <a:pt x="154980" y="470069"/>
                      <a:pt x="178130" y="486888"/>
                      <a:pt x="178130" y="486888"/>
                    </a:cubicBezTo>
                    <a:cubicBezTo>
                      <a:pt x="180109" y="492826"/>
                      <a:pt x="184068" y="498442"/>
                      <a:pt x="184068" y="504701"/>
                    </a:cubicBezTo>
                    <a:cubicBezTo>
                      <a:pt x="184068" y="526133"/>
                      <a:pt x="175695" y="533450"/>
                      <a:pt x="160317" y="546265"/>
                    </a:cubicBezTo>
                    <a:cubicBezTo>
                      <a:pt x="154835" y="550833"/>
                      <a:pt x="148887" y="554949"/>
                      <a:pt x="142504" y="558140"/>
                    </a:cubicBezTo>
                    <a:cubicBezTo>
                      <a:pt x="117219" y="570782"/>
                      <a:pt x="130699" y="555535"/>
                      <a:pt x="106878" y="575953"/>
                    </a:cubicBezTo>
                    <a:cubicBezTo>
                      <a:pt x="56484" y="619148"/>
                      <a:pt x="106208" y="584317"/>
                      <a:pt x="65314" y="611579"/>
                    </a:cubicBezTo>
                    <a:cubicBezTo>
                      <a:pt x="69377" y="623766"/>
                      <a:pt x="70087" y="634748"/>
                      <a:pt x="83127" y="641268"/>
                    </a:cubicBezTo>
                    <a:cubicBezTo>
                      <a:pt x="94323" y="646866"/>
                      <a:pt x="118753" y="653143"/>
                      <a:pt x="118753" y="653143"/>
                    </a:cubicBezTo>
                    <a:lnTo>
                      <a:pt x="136566" y="670956"/>
                    </a:lnTo>
                  </a:path>
                </a:pathLst>
              </a:cu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4415545" y="1639230"/>
            <a:ext cx="226379" cy="435104"/>
            <a:chOff x="825347" y="4096773"/>
            <a:chExt cx="226379" cy="479474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3" name="Oval 82"/>
            <p:cNvSpPr/>
            <p:nvPr/>
          </p:nvSpPr>
          <p:spPr>
            <a:xfrm>
              <a:off x="825347" y="4096773"/>
              <a:ext cx="226379" cy="479474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>
              <a:off x="889709" y="4158712"/>
              <a:ext cx="97654" cy="333856"/>
            </a:xfrm>
            <a:custGeom>
              <a:avLst/>
              <a:gdLst>
                <a:gd name="connsiteX0" fmla="*/ 118753 w 184068"/>
                <a:gd name="connsiteY0" fmla="*/ 0 h 670956"/>
                <a:gd name="connsiteX1" fmla="*/ 89065 w 184068"/>
                <a:gd name="connsiteY1" fmla="*/ 35626 h 670956"/>
                <a:gd name="connsiteX2" fmla="*/ 53439 w 184068"/>
                <a:gd name="connsiteY2" fmla="*/ 77190 h 670956"/>
                <a:gd name="connsiteX3" fmla="*/ 35626 w 184068"/>
                <a:gd name="connsiteY3" fmla="*/ 89065 h 670956"/>
                <a:gd name="connsiteX4" fmla="*/ 5938 w 184068"/>
                <a:gd name="connsiteY4" fmla="*/ 124691 h 670956"/>
                <a:gd name="connsiteX5" fmla="*/ 0 w 184068"/>
                <a:gd name="connsiteY5" fmla="*/ 142504 h 670956"/>
                <a:gd name="connsiteX6" fmla="*/ 17813 w 184068"/>
                <a:gd name="connsiteY6" fmla="*/ 184068 h 670956"/>
                <a:gd name="connsiteX7" fmla="*/ 53439 w 184068"/>
                <a:gd name="connsiteY7" fmla="*/ 207818 h 670956"/>
                <a:gd name="connsiteX8" fmla="*/ 95003 w 184068"/>
                <a:gd name="connsiteY8" fmla="*/ 243444 h 670956"/>
                <a:gd name="connsiteX9" fmla="*/ 124691 w 184068"/>
                <a:gd name="connsiteY9" fmla="*/ 267195 h 670956"/>
                <a:gd name="connsiteX10" fmla="*/ 142504 w 184068"/>
                <a:gd name="connsiteY10" fmla="*/ 320634 h 670956"/>
                <a:gd name="connsiteX11" fmla="*/ 124691 w 184068"/>
                <a:gd name="connsiteY11" fmla="*/ 338447 h 670956"/>
                <a:gd name="connsiteX12" fmla="*/ 106878 w 184068"/>
                <a:gd name="connsiteY12" fmla="*/ 344385 h 670956"/>
                <a:gd name="connsiteX13" fmla="*/ 71252 w 184068"/>
                <a:gd name="connsiteY13" fmla="*/ 368135 h 670956"/>
                <a:gd name="connsiteX14" fmla="*/ 35626 w 184068"/>
                <a:gd name="connsiteY14" fmla="*/ 380011 h 670956"/>
                <a:gd name="connsiteX15" fmla="*/ 23751 w 184068"/>
                <a:gd name="connsiteY15" fmla="*/ 397824 h 670956"/>
                <a:gd name="connsiteX16" fmla="*/ 53439 w 184068"/>
                <a:gd name="connsiteY16" fmla="*/ 421574 h 670956"/>
                <a:gd name="connsiteX17" fmla="*/ 71252 w 184068"/>
                <a:gd name="connsiteY17" fmla="*/ 433449 h 670956"/>
                <a:gd name="connsiteX18" fmla="*/ 106878 w 184068"/>
                <a:gd name="connsiteY18" fmla="*/ 445325 h 670956"/>
                <a:gd name="connsiteX19" fmla="*/ 124691 w 184068"/>
                <a:gd name="connsiteY19" fmla="*/ 457200 h 670956"/>
                <a:gd name="connsiteX20" fmla="*/ 142504 w 184068"/>
                <a:gd name="connsiteY20" fmla="*/ 463138 h 670956"/>
                <a:gd name="connsiteX21" fmla="*/ 178130 w 184068"/>
                <a:gd name="connsiteY21" fmla="*/ 486888 h 670956"/>
                <a:gd name="connsiteX22" fmla="*/ 184068 w 184068"/>
                <a:gd name="connsiteY22" fmla="*/ 504701 h 670956"/>
                <a:gd name="connsiteX23" fmla="*/ 160317 w 184068"/>
                <a:gd name="connsiteY23" fmla="*/ 546265 h 670956"/>
                <a:gd name="connsiteX24" fmla="*/ 142504 w 184068"/>
                <a:gd name="connsiteY24" fmla="*/ 558140 h 670956"/>
                <a:gd name="connsiteX25" fmla="*/ 106878 w 184068"/>
                <a:gd name="connsiteY25" fmla="*/ 575953 h 670956"/>
                <a:gd name="connsiteX26" fmla="*/ 65314 w 184068"/>
                <a:gd name="connsiteY26" fmla="*/ 611579 h 670956"/>
                <a:gd name="connsiteX27" fmla="*/ 83127 w 184068"/>
                <a:gd name="connsiteY27" fmla="*/ 641268 h 670956"/>
                <a:gd name="connsiteX28" fmla="*/ 118753 w 184068"/>
                <a:gd name="connsiteY28" fmla="*/ 653143 h 670956"/>
                <a:gd name="connsiteX29" fmla="*/ 136566 w 184068"/>
                <a:gd name="connsiteY29" fmla="*/ 670956 h 67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4068" h="670956">
                  <a:moveTo>
                    <a:pt x="118753" y="0"/>
                  </a:moveTo>
                  <a:cubicBezTo>
                    <a:pt x="93277" y="50954"/>
                    <a:pt x="122635" y="2056"/>
                    <a:pt x="89065" y="35626"/>
                  </a:cubicBezTo>
                  <a:cubicBezTo>
                    <a:pt x="62205" y="62486"/>
                    <a:pt x="96003" y="48815"/>
                    <a:pt x="53439" y="77190"/>
                  </a:cubicBezTo>
                  <a:cubicBezTo>
                    <a:pt x="47501" y="81148"/>
                    <a:pt x="41108" y="84497"/>
                    <a:pt x="35626" y="89065"/>
                  </a:cubicBezTo>
                  <a:cubicBezTo>
                    <a:pt x="24369" y="98445"/>
                    <a:pt x="12611" y="111346"/>
                    <a:pt x="5938" y="124691"/>
                  </a:cubicBezTo>
                  <a:cubicBezTo>
                    <a:pt x="3139" y="130289"/>
                    <a:pt x="1979" y="136566"/>
                    <a:pt x="0" y="142504"/>
                  </a:cubicBezTo>
                  <a:cubicBezTo>
                    <a:pt x="3917" y="158172"/>
                    <a:pt x="4692" y="172587"/>
                    <a:pt x="17813" y="184068"/>
                  </a:cubicBezTo>
                  <a:cubicBezTo>
                    <a:pt x="28554" y="193466"/>
                    <a:pt x="43347" y="197726"/>
                    <a:pt x="53439" y="207818"/>
                  </a:cubicBezTo>
                  <a:cubicBezTo>
                    <a:pt x="110623" y="265002"/>
                    <a:pt x="49781" y="207265"/>
                    <a:pt x="95003" y="243444"/>
                  </a:cubicBezTo>
                  <a:cubicBezTo>
                    <a:pt x="137306" y="277287"/>
                    <a:pt x="69865" y="230645"/>
                    <a:pt x="124691" y="267195"/>
                  </a:cubicBezTo>
                  <a:cubicBezTo>
                    <a:pt x="139998" y="290156"/>
                    <a:pt x="158181" y="297119"/>
                    <a:pt x="142504" y="320634"/>
                  </a:cubicBezTo>
                  <a:cubicBezTo>
                    <a:pt x="137846" y="327621"/>
                    <a:pt x="131678" y="333789"/>
                    <a:pt x="124691" y="338447"/>
                  </a:cubicBezTo>
                  <a:cubicBezTo>
                    <a:pt x="119483" y="341919"/>
                    <a:pt x="112349" y="341345"/>
                    <a:pt x="106878" y="344385"/>
                  </a:cubicBezTo>
                  <a:cubicBezTo>
                    <a:pt x="94402" y="351316"/>
                    <a:pt x="84792" y="363621"/>
                    <a:pt x="71252" y="368135"/>
                  </a:cubicBezTo>
                  <a:lnTo>
                    <a:pt x="35626" y="380011"/>
                  </a:lnTo>
                  <a:cubicBezTo>
                    <a:pt x="31668" y="385949"/>
                    <a:pt x="23751" y="390688"/>
                    <a:pt x="23751" y="397824"/>
                  </a:cubicBezTo>
                  <a:cubicBezTo>
                    <a:pt x="23751" y="417841"/>
                    <a:pt x="42317" y="416013"/>
                    <a:pt x="53439" y="421574"/>
                  </a:cubicBezTo>
                  <a:cubicBezTo>
                    <a:pt x="59822" y="424765"/>
                    <a:pt x="64731" y="430551"/>
                    <a:pt x="71252" y="433449"/>
                  </a:cubicBezTo>
                  <a:cubicBezTo>
                    <a:pt x="82691" y="438533"/>
                    <a:pt x="96462" y="438382"/>
                    <a:pt x="106878" y="445325"/>
                  </a:cubicBezTo>
                  <a:cubicBezTo>
                    <a:pt x="112816" y="449283"/>
                    <a:pt x="118308" y="454009"/>
                    <a:pt x="124691" y="457200"/>
                  </a:cubicBezTo>
                  <a:cubicBezTo>
                    <a:pt x="130289" y="459999"/>
                    <a:pt x="137033" y="460098"/>
                    <a:pt x="142504" y="463138"/>
                  </a:cubicBezTo>
                  <a:cubicBezTo>
                    <a:pt x="154980" y="470069"/>
                    <a:pt x="178130" y="486888"/>
                    <a:pt x="178130" y="486888"/>
                  </a:cubicBezTo>
                  <a:cubicBezTo>
                    <a:pt x="180109" y="492826"/>
                    <a:pt x="184068" y="498442"/>
                    <a:pt x="184068" y="504701"/>
                  </a:cubicBezTo>
                  <a:cubicBezTo>
                    <a:pt x="184068" y="526133"/>
                    <a:pt x="175695" y="533450"/>
                    <a:pt x="160317" y="546265"/>
                  </a:cubicBezTo>
                  <a:cubicBezTo>
                    <a:pt x="154835" y="550833"/>
                    <a:pt x="148887" y="554949"/>
                    <a:pt x="142504" y="558140"/>
                  </a:cubicBezTo>
                  <a:cubicBezTo>
                    <a:pt x="117219" y="570782"/>
                    <a:pt x="130699" y="555535"/>
                    <a:pt x="106878" y="575953"/>
                  </a:cubicBezTo>
                  <a:cubicBezTo>
                    <a:pt x="56484" y="619148"/>
                    <a:pt x="106208" y="584317"/>
                    <a:pt x="65314" y="611579"/>
                  </a:cubicBezTo>
                  <a:cubicBezTo>
                    <a:pt x="69377" y="623766"/>
                    <a:pt x="70087" y="634748"/>
                    <a:pt x="83127" y="641268"/>
                  </a:cubicBezTo>
                  <a:cubicBezTo>
                    <a:pt x="94323" y="646866"/>
                    <a:pt x="118753" y="653143"/>
                    <a:pt x="118753" y="653143"/>
                  </a:cubicBezTo>
                  <a:lnTo>
                    <a:pt x="136566" y="670956"/>
                  </a:lnTo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 flipH="1">
            <a:off x="345926" y="2722952"/>
            <a:ext cx="777983" cy="307778"/>
            <a:chOff x="7968365" y="2758087"/>
            <a:chExt cx="777983" cy="307778"/>
          </a:xfrm>
        </p:grpSpPr>
        <p:sp>
          <p:nvSpPr>
            <p:cNvPr id="85" name="Lightning Bolt 84"/>
            <p:cNvSpPr/>
            <p:nvPr/>
          </p:nvSpPr>
          <p:spPr>
            <a:xfrm flipH="1">
              <a:off x="7968365" y="2758087"/>
              <a:ext cx="275412" cy="307778"/>
            </a:xfrm>
            <a:prstGeom prst="lightningBol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8196068" y="2758087"/>
              <a:ext cx="5502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Read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 flipH="1">
            <a:off x="341529" y="5085487"/>
            <a:ext cx="777983" cy="307778"/>
            <a:chOff x="7968365" y="2758087"/>
            <a:chExt cx="777983" cy="307778"/>
          </a:xfrm>
        </p:grpSpPr>
        <p:sp>
          <p:nvSpPr>
            <p:cNvPr id="90" name="Lightning Bolt 89"/>
            <p:cNvSpPr/>
            <p:nvPr/>
          </p:nvSpPr>
          <p:spPr>
            <a:xfrm flipH="1">
              <a:off x="7968365" y="2758087"/>
              <a:ext cx="275412" cy="307778"/>
            </a:xfrm>
            <a:prstGeom prst="lightningBol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196068" y="2758087"/>
              <a:ext cx="5502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Read</a:t>
              </a:r>
            </a:p>
          </p:txBody>
        </p:sp>
      </p:grpSp>
      <p:sp>
        <p:nvSpPr>
          <p:cNvPr id="92" name="Freeform 91"/>
          <p:cNvSpPr/>
          <p:nvPr/>
        </p:nvSpPr>
        <p:spPr>
          <a:xfrm flipH="1">
            <a:off x="1665775" y="2812117"/>
            <a:ext cx="2586910" cy="199716"/>
          </a:xfrm>
          <a:custGeom>
            <a:avLst/>
            <a:gdLst>
              <a:gd name="connsiteX0" fmla="*/ 2564780 w 2564780"/>
              <a:gd name="connsiteY0" fmla="*/ 289940 h 289940"/>
              <a:gd name="connsiteX1" fmla="*/ 1304692 w 2564780"/>
              <a:gd name="connsiteY1" fmla="*/ 9 h 289940"/>
              <a:gd name="connsiteX2" fmla="*/ 0 w 2564780"/>
              <a:gd name="connsiteY2" fmla="*/ 278789 h 28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4780" h="289940">
                <a:moveTo>
                  <a:pt x="2564780" y="289940"/>
                </a:moveTo>
                <a:cubicBezTo>
                  <a:pt x="2148467" y="145903"/>
                  <a:pt x="1732155" y="1867"/>
                  <a:pt x="1304692" y="9"/>
                </a:cubicBezTo>
                <a:cubicBezTo>
                  <a:pt x="877229" y="-1850"/>
                  <a:pt x="0" y="278789"/>
                  <a:pt x="0" y="278789"/>
                </a:cubicBezTo>
              </a:path>
            </a:pathLst>
          </a:custGeom>
          <a:noFill/>
          <a:ln w="12700">
            <a:solidFill>
              <a:schemeClr val="tx1"/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 rot="10800000" flipH="1">
            <a:off x="1665773" y="3149622"/>
            <a:ext cx="2586911" cy="199716"/>
          </a:xfrm>
          <a:custGeom>
            <a:avLst/>
            <a:gdLst>
              <a:gd name="connsiteX0" fmla="*/ 2564780 w 2564780"/>
              <a:gd name="connsiteY0" fmla="*/ 289940 h 289940"/>
              <a:gd name="connsiteX1" fmla="*/ 1304692 w 2564780"/>
              <a:gd name="connsiteY1" fmla="*/ 9 h 289940"/>
              <a:gd name="connsiteX2" fmla="*/ 0 w 2564780"/>
              <a:gd name="connsiteY2" fmla="*/ 278789 h 28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4780" h="289940">
                <a:moveTo>
                  <a:pt x="2564780" y="289940"/>
                </a:moveTo>
                <a:cubicBezTo>
                  <a:pt x="2148467" y="145903"/>
                  <a:pt x="1732155" y="1867"/>
                  <a:pt x="1304692" y="9"/>
                </a:cubicBezTo>
                <a:cubicBezTo>
                  <a:pt x="877229" y="-1850"/>
                  <a:pt x="0" y="278789"/>
                  <a:pt x="0" y="278789"/>
                </a:cubicBezTo>
              </a:path>
            </a:pathLst>
          </a:custGeom>
          <a:noFill/>
          <a:ln w="12700">
            <a:solidFill>
              <a:schemeClr val="tx1"/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 flipH="1">
            <a:off x="1665773" y="5098117"/>
            <a:ext cx="2586909" cy="199716"/>
          </a:xfrm>
          <a:custGeom>
            <a:avLst/>
            <a:gdLst>
              <a:gd name="connsiteX0" fmla="*/ 2564780 w 2564780"/>
              <a:gd name="connsiteY0" fmla="*/ 289940 h 289940"/>
              <a:gd name="connsiteX1" fmla="*/ 1304692 w 2564780"/>
              <a:gd name="connsiteY1" fmla="*/ 9 h 289940"/>
              <a:gd name="connsiteX2" fmla="*/ 0 w 2564780"/>
              <a:gd name="connsiteY2" fmla="*/ 278789 h 28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4780" h="289940">
                <a:moveTo>
                  <a:pt x="2564780" y="289940"/>
                </a:moveTo>
                <a:cubicBezTo>
                  <a:pt x="2148467" y="145903"/>
                  <a:pt x="1732155" y="1867"/>
                  <a:pt x="1304692" y="9"/>
                </a:cubicBezTo>
                <a:cubicBezTo>
                  <a:pt x="877229" y="-1850"/>
                  <a:pt x="0" y="278789"/>
                  <a:pt x="0" y="278789"/>
                </a:cubicBezTo>
              </a:path>
            </a:pathLst>
          </a:custGeom>
          <a:noFill/>
          <a:ln w="12700">
            <a:solidFill>
              <a:schemeClr val="tx1"/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 rot="10800000" flipH="1">
            <a:off x="1665775" y="5435622"/>
            <a:ext cx="2586908" cy="199716"/>
          </a:xfrm>
          <a:custGeom>
            <a:avLst/>
            <a:gdLst>
              <a:gd name="connsiteX0" fmla="*/ 2564780 w 2564780"/>
              <a:gd name="connsiteY0" fmla="*/ 289940 h 289940"/>
              <a:gd name="connsiteX1" fmla="*/ 1304692 w 2564780"/>
              <a:gd name="connsiteY1" fmla="*/ 9 h 289940"/>
              <a:gd name="connsiteX2" fmla="*/ 0 w 2564780"/>
              <a:gd name="connsiteY2" fmla="*/ 278789 h 28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4780" h="289940">
                <a:moveTo>
                  <a:pt x="2564780" y="289940"/>
                </a:moveTo>
                <a:cubicBezTo>
                  <a:pt x="2148467" y="145903"/>
                  <a:pt x="1732155" y="1867"/>
                  <a:pt x="1304692" y="9"/>
                </a:cubicBezTo>
                <a:cubicBezTo>
                  <a:pt x="877229" y="-1850"/>
                  <a:pt x="0" y="278789"/>
                  <a:pt x="0" y="278789"/>
                </a:cubicBezTo>
              </a:path>
            </a:pathLst>
          </a:custGeom>
          <a:noFill/>
          <a:ln w="12700">
            <a:solidFill>
              <a:schemeClr val="tx1"/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3989191" y="4809648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R</a:t>
            </a:r>
          </a:p>
        </p:txBody>
      </p:sp>
      <p:grpSp>
        <p:nvGrpSpPr>
          <p:cNvPr id="97" name="Group 96"/>
          <p:cNvGrpSpPr/>
          <p:nvPr/>
        </p:nvGrpSpPr>
        <p:grpSpPr>
          <a:xfrm flipH="1">
            <a:off x="341529" y="4308375"/>
            <a:ext cx="777983" cy="307778"/>
            <a:chOff x="7968365" y="2758087"/>
            <a:chExt cx="777983" cy="307778"/>
          </a:xfrm>
        </p:grpSpPr>
        <p:sp>
          <p:nvSpPr>
            <p:cNvPr id="98" name="Lightning Bolt 97"/>
            <p:cNvSpPr/>
            <p:nvPr/>
          </p:nvSpPr>
          <p:spPr>
            <a:xfrm flipH="1">
              <a:off x="7968365" y="2758087"/>
              <a:ext cx="275412" cy="307778"/>
            </a:xfrm>
            <a:prstGeom prst="lightningBol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196068" y="2758087"/>
              <a:ext cx="5502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Read</a:t>
              </a:r>
            </a:p>
          </p:txBody>
        </p:sp>
      </p:grpSp>
      <p:sp>
        <p:nvSpPr>
          <p:cNvPr id="100" name="Freeform 99"/>
          <p:cNvSpPr/>
          <p:nvPr/>
        </p:nvSpPr>
        <p:spPr>
          <a:xfrm flipH="1">
            <a:off x="1665771" y="4351983"/>
            <a:ext cx="2586909" cy="199716"/>
          </a:xfrm>
          <a:custGeom>
            <a:avLst/>
            <a:gdLst>
              <a:gd name="connsiteX0" fmla="*/ 2564780 w 2564780"/>
              <a:gd name="connsiteY0" fmla="*/ 289940 h 289940"/>
              <a:gd name="connsiteX1" fmla="*/ 1304692 w 2564780"/>
              <a:gd name="connsiteY1" fmla="*/ 9 h 289940"/>
              <a:gd name="connsiteX2" fmla="*/ 0 w 2564780"/>
              <a:gd name="connsiteY2" fmla="*/ 278789 h 28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4780" h="289940">
                <a:moveTo>
                  <a:pt x="2564780" y="289940"/>
                </a:moveTo>
                <a:cubicBezTo>
                  <a:pt x="2148467" y="145903"/>
                  <a:pt x="1732155" y="1867"/>
                  <a:pt x="1304692" y="9"/>
                </a:cubicBezTo>
                <a:cubicBezTo>
                  <a:pt x="877229" y="-1850"/>
                  <a:pt x="0" y="278789"/>
                  <a:pt x="0" y="278789"/>
                </a:cubicBezTo>
              </a:path>
            </a:pathLst>
          </a:custGeom>
          <a:noFill/>
          <a:ln w="12700">
            <a:solidFill>
              <a:schemeClr val="tx1"/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 rot="10800000" flipH="1">
            <a:off x="1665773" y="4689488"/>
            <a:ext cx="2586908" cy="199716"/>
          </a:xfrm>
          <a:custGeom>
            <a:avLst/>
            <a:gdLst>
              <a:gd name="connsiteX0" fmla="*/ 2564780 w 2564780"/>
              <a:gd name="connsiteY0" fmla="*/ 289940 h 289940"/>
              <a:gd name="connsiteX1" fmla="*/ 1304692 w 2564780"/>
              <a:gd name="connsiteY1" fmla="*/ 9 h 289940"/>
              <a:gd name="connsiteX2" fmla="*/ 0 w 2564780"/>
              <a:gd name="connsiteY2" fmla="*/ 278789 h 28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4780" h="289940">
                <a:moveTo>
                  <a:pt x="2564780" y="289940"/>
                </a:moveTo>
                <a:cubicBezTo>
                  <a:pt x="2148467" y="145903"/>
                  <a:pt x="1732155" y="1867"/>
                  <a:pt x="1304692" y="9"/>
                </a:cubicBezTo>
                <a:cubicBezTo>
                  <a:pt x="877229" y="-1850"/>
                  <a:pt x="0" y="278789"/>
                  <a:pt x="0" y="278789"/>
                </a:cubicBezTo>
              </a:path>
            </a:pathLst>
          </a:custGeom>
          <a:noFill/>
          <a:ln w="12700">
            <a:solidFill>
              <a:schemeClr val="tx1"/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3876051" y="2622272"/>
            <a:ext cx="441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RW</a:t>
            </a:r>
          </a:p>
        </p:txBody>
      </p:sp>
    </p:spTree>
    <p:extLst>
      <p:ext uri="{BB962C8B-B14F-4D97-AF65-F5344CB8AC3E}">
        <p14:creationId xmlns:p14="http://schemas.microsoft.com/office/powerpoint/2010/main" val="37727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9D18E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9D18E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9D18E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4" grpId="0" animBg="1"/>
      <p:bldP spid="95" grpId="0" animBg="1"/>
      <p:bldP spid="100" grpId="0" animBg="1"/>
      <p:bldP spid="10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524748" y="3328328"/>
            <a:ext cx="3546471" cy="2780158"/>
            <a:chOff x="634950" y="3383016"/>
            <a:chExt cx="3546471" cy="2780158"/>
          </a:xfrm>
        </p:grpSpPr>
        <p:sp>
          <p:nvSpPr>
            <p:cNvPr id="32" name="Rounded Rectangle 31"/>
            <p:cNvSpPr/>
            <p:nvPr/>
          </p:nvSpPr>
          <p:spPr>
            <a:xfrm>
              <a:off x="3272081" y="5293811"/>
              <a:ext cx="762000" cy="452437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kern="0" dirty="0">
                  <a:solidFill>
                    <a:sysClr val="windowText" lastClr="000000"/>
                  </a:solidFill>
                </a:rPr>
                <a:t>cpu3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510081" y="4524603"/>
              <a:ext cx="1524000" cy="6858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kern="0" dirty="0">
                  <a:solidFill>
                    <a:sysClr val="windowText" lastClr="000000"/>
                  </a:solidFill>
                </a:rPr>
                <a:t>krn1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1595681" y="5291366"/>
              <a:ext cx="762000" cy="452437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kern="0" dirty="0">
                  <a:solidFill>
                    <a:sysClr val="windowText" lastClr="000000"/>
                  </a:solidFill>
                </a:rPr>
                <a:t>cpu1</a:t>
              </a: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433881" y="5291366"/>
              <a:ext cx="762000" cy="452437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kern="0" dirty="0">
                  <a:solidFill>
                    <a:sysClr val="windowText" lastClr="000000"/>
                  </a:solidFill>
                </a:rPr>
                <a:t>cpu2</a:t>
              </a: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759253" y="4524603"/>
              <a:ext cx="1598428" cy="6858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kern="0" dirty="0">
                  <a:solidFill>
                    <a:sysClr val="windowText" lastClr="000000"/>
                  </a:solidFill>
                </a:rPr>
                <a:t>krn0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759253" y="5286603"/>
              <a:ext cx="762000" cy="452437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kern="0" dirty="0">
                  <a:solidFill>
                    <a:sysClr val="windowText" lastClr="000000"/>
                  </a:solidFill>
                </a:rPr>
                <a:t>cpu0</a:t>
              </a: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787351" y="4219803"/>
              <a:ext cx="1509066" cy="38100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</a:rPr>
                <a:t>op </a:t>
              </a:r>
              <a:r>
                <a:rPr lang="en-US" kern="0" dirty="0" err="1" smtClean="0">
                  <a:solidFill>
                    <a:sysClr val="windowText" lastClr="000000"/>
                  </a:solidFill>
                </a:rPr>
                <a:t>environm</a:t>
              </a: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2528559" y="4222248"/>
              <a:ext cx="1509066" cy="38100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</a:rPr>
                <a:t>op </a:t>
              </a:r>
              <a:r>
                <a:rPr lang="en-US" kern="0" dirty="0" err="1" smtClean="0">
                  <a:solidFill>
                    <a:sysClr val="windowText" lastClr="000000"/>
                  </a:solidFill>
                </a:rPr>
                <a:t>environm</a:t>
              </a: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34950" y="3749903"/>
              <a:ext cx="1722731" cy="51435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kern="0" dirty="0">
                  <a:solidFill>
                    <a:sysClr val="windowText" lastClr="000000"/>
                  </a:solidFill>
                </a:rPr>
                <a:t>application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458690" y="3752348"/>
              <a:ext cx="1722731" cy="51435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kern="0" dirty="0">
                  <a:solidFill>
                    <a:sysClr val="windowText" lastClr="000000"/>
                  </a:solidFill>
                </a:rPr>
                <a:t>application</a:t>
              </a:r>
            </a:p>
          </p:txBody>
        </p:sp>
        <p:sp>
          <p:nvSpPr>
            <p:cNvPr id="57" name="Freeform 56"/>
            <p:cNvSpPr/>
            <p:nvPr/>
          </p:nvSpPr>
          <p:spPr>
            <a:xfrm>
              <a:off x="1803087" y="4137335"/>
              <a:ext cx="1209932" cy="2025839"/>
            </a:xfrm>
            <a:custGeom>
              <a:avLst/>
              <a:gdLst>
                <a:gd name="connsiteX0" fmla="*/ 90720 w 1209932"/>
                <a:gd name="connsiteY0" fmla="*/ 0 h 2025839"/>
                <a:gd name="connsiteX1" fmla="*/ 104368 w 1209932"/>
                <a:gd name="connsiteY1" fmla="*/ 1801504 h 2025839"/>
                <a:gd name="connsiteX2" fmla="*/ 1141598 w 1209932"/>
                <a:gd name="connsiteY2" fmla="*/ 1801504 h 2025839"/>
                <a:gd name="connsiteX3" fmla="*/ 1114302 w 1209932"/>
                <a:gd name="connsiteY3" fmla="*/ 13648 h 2025839"/>
                <a:gd name="connsiteX4" fmla="*/ 1114302 w 1209932"/>
                <a:gd name="connsiteY4" fmla="*/ 13648 h 202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9932" h="2025839">
                  <a:moveTo>
                    <a:pt x="90720" y="0"/>
                  </a:moveTo>
                  <a:cubicBezTo>
                    <a:pt x="9971" y="750626"/>
                    <a:pt x="-70778" y="1501253"/>
                    <a:pt x="104368" y="1801504"/>
                  </a:cubicBezTo>
                  <a:cubicBezTo>
                    <a:pt x="279514" y="2101755"/>
                    <a:pt x="973276" y="2099480"/>
                    <a:pt x="1141598" y="1801504"/>
                  </a:cubicBezTo>
                  <a:cubicBezTo>
                    <a:pt x="1309920" y="1503528"/>
                    <a:pt x="1114302" y="13648"/>
                    <a:pt x="1114302" y="13648"/>
                  </a:cubicBezTo>
                  <a:lnTo>
                    <a:pt x="1114302" y="13648"/>
                  </a:lnTo>
                </a:path>
              </a:pathLst>
            </a:custGeom>
            <a:noFill/>
            <a:ln w="57150" cap="flat" cmpd="sng" algn="ctr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228212" y="3383016"/>
              <a:ext cx="686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prstClr val="black"/>
                  </a:solidFill>
                </a:rPr>
                <a:t>ISA</a:t>
              </a:r>
              <a:r>
                <a:rPr lang="en-US" b="1" kern="0" dirty="0">
                  <a:solidFill>
                    <a:prstClr val="black"/>
                  </a:solidFill>
                </a:rPr>
                <a:t> A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904612" y="3383016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kern="0" dirty="0">
                  <a:solidFill>
                    <a:prstClr val="black"/>
                  </a:solidFill>
                </a:rPr>
                <a:t>ISA</a:t>
              </a:r>
              <a:r>
                <a:rPr lang="en-US" b="1" kern="0" dirty="0">
                  <a:solidFill>
                    <a:prstClr val="black"/>
                  </a:solidFill>
                </a:rPr>
                <a:t> B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/>
              <a:t>Popcorn Linux Project</a:t>
            </a:r>
            <a:endParaRPr lang="en-US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524748" y="3212886"/>
            <a:ext cx="3581400" cy="2971800"/>
            <a:chOff x="2743200" y="3429000"/>
            <a:chExt cx="3581400" cy="2971800"/>
          </a:xfrm>
        </p:grpSpPr>
        <p:sp>
          <p:nvSpPr>
            <p:cNvPr id="3" name="Rectangle 2"/>
            <p:cNvSpPr/>
            <p:nvPr/>
          </p:nvSpPr>
          <p:spPr>
            <a:xfrm>
              <a:off x="2743200" y="3429000"/>
              <a:ext cx="3581400" cy="297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2743200" y="3545550"/>
              <a:ext cx="3475331" cy="2779050"/>
              <a:chOff x="5137735" y="3325604"/>
              <a:chExt cx="3475331" cy="277905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6098466" y="5235291"/>
                <a:ext cx="762000" cy="452437"/>
              </a:xfrm>
              <a:prstGeom prst="round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cpu1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6936666" y="5235291"/>
                <a:ext cx="762000" cy="452437"/>
              </a:xfrm>
              <a:prstGeom prst="round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cpu2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5262038" y="4468528"/>
                <a:ext cx="1598428" cy="685800"/>
              </a:xfrm>
              <a:prstGeom prst="round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krn0</a:t>
                </a: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5262038" y="5230528"/>
                <a:ext cx="762000" cy="452437"/>
              </a:xfrm>
              <a:prstGeom prst="round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cpu0</a:t>
                </a: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7801191" y="5237736"/>
                <a:ext cx="762000" cy="452437"/>
              </a:xfrm>
              <a:prstGeom prst="round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cpu3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7039191" y="4468528"/>
                <a:ext cx="1524000" cy="685800"/>
              </a:xfrm>
              <a:prstGeom prst="round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krn1</a:t>
                </a: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5290135" y="4163728"/>
                <a:ext cx="3170531" cy="381000"/>
              </a:xfrm>
              <a:prstGeom prst="round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single operating environment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137735" y="3693828"/>
                <a:ext cx="3475331" cy="514350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application</a:t>
                </a:r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6386339" y="4921564"/>
                <a:ext cx="1209932" cy="1183090"/>
              </a:xfrm>
              <a:custGeom>
                <a:avLst/>
                <a:gdLst>
                  <a:gd name="connsiteX0" fmla="*/ 90720 w 1209932"/>
                  <a:gd name="connsiteY0" fmla="*/ 0 h 2025839"/>
                  <a:gd name="connsiteX1" fmla="*/ 104368 w 1209932"/>
                  <a:gd name="connsiteY1" fmla="*/ 1801504 h 2025839"/>
                  <a:gd name="connsiteX2" fmla="*/ 1141598 w 1209932"/>
                  <a:gd name="connsiteY2" fmla="*/ 1801504 h 2025839"/>
                  <a:gd name="connsiteX3" fmla="*/ 1114302 w 1209932"/>
                  <a:gd name="connsiteY3" fmla="*/ 13648 h 2025839"/>
                  <a:gd name="connsiteX4" fmla="*/ 1114302 w 1209932"/>
                  <a:gd name="connsiteY4" fmla="*/ 13648 h 2025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9932" h="2025839">
                    <a:moveTo>
                      <a:pt x="90720" y="0"/>
                    </a:moveTo>
                    <a:cubicBezTo>
                      <a:pt x="9971" y="750626"/>
                      <a:pt x="-70778" y="1501253"/>
                      <a:pt x="104368" y="1801504"/>
                    </a:cubicBezTo>
                    <a:cubicBezTo>
                      <a:pt x="279514" y="2101755"/>
                      <a:pt x="973276" y="2099480"/>
                      <a:pt x="1141598" y="1801504"/>
                    </a:cubicBezTo>
                    <a:cubicBezTo>
                      <a:pt x="1309920" y="1503528"/>
                      <a:pt x="1114302" y="13648"/>
                      <a:pt x="1114302" y="13648"/>
                    </a:cubicBezTo>
                    <a:lnTo>
                      <a:pt x="1114302" y="13648"/>
                    </a:lnTo>
                  </a:path>
                </a:pathLst>
              </a:custGeom>
              <a:noFill/>
              <a:ln w="57150" cap="flat" cmpd="sng" algn="ctr">
                <a:solidFill>
                  <a:schemeClr val="tx1"/>
                </a:solidFill>
                <a:prstDash val="solid"/>
                <a:headEnd type="triangl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739857" y="3325604"/>
                <a:ext cx="6864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ISA</a:t>
                </a: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A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416257" y="3325604"/>
                <a:ext cx="6767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ISA</a:t>
                </a: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B</a:t>
                </a: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1524748" y="3329436"/>
            <a:ext cx="3505200" cy="2779050"/>
            <a:chOff x="4876800" y="3429000"/>
            <a:chExt cx="3505200" cy="2779050"/>
          </a:xfrm>
        </p:grpSpPr>
        <p:sp>
          <p:nvSpPr>
            <p:cNvPr id="37" name="Rounded Rectangle 36"/>
            <p:cNvSpPr/>
            <p:nvPr/>
          </p:nvSpPr>
          <p:spPr>
            <a:xfrm>
              <a:off x="5837531" y="5338687"/>
              <a:ext cx="762000" cy="452437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cpu1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675731" y="5338687"/>
              <a:ext cx="762000" cy="452437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cpu2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5001103" y="4571924"/>
              <a:ext cx="1598428" cy="6858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Kernel 0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001103" y="5333924"/>
              <a:ext cx="762000" cy="452437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cpu0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7540256" y="5341132"/>
              <a:ext cx="762000" cy="452437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cpu3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778256" y="4571924"/>
              <a:ext cx="1524000" cy="6858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Kernel 1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5029200" y="4267124"/>
              <a:ext cx="3170531" cy="38100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single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operating environment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876800" y="3797224"/>
              <a:ext cx="3475331" cy="51435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application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6125404" y="5024960"/>
              <a:ext cx="1209932" cy="1183090"/>
            </a:xfrm>
            <a:custGeom>
              <a:avLst/>
              <a:gdLst>
                <a:gd name="connsiteX0" fmla="*/ 90720 w 1209932"/>
                <a:gd name="connsiteY0" fmla="*/ 0 h 2025839"/>
                <a:gd name="connsiteX1" fmla="*/ 104368 w 1209932"/>
                <a:gd name="connsiteY1" fmla="*/ 1801504 h 2025839"/>
                <a:gd name="connsiteX2" fmla="*/ 1141598 w 1209932"/>
                <a:gd name="connsiteY2" fmla="*/ 1801504 h 2025839"/>
                <a:gd name="connsiteX3" fmla="*/ 1114302 w 1209932"/>
                <a:gd name="connsiteY3" fmla="*/ 13648 h 2025839"/>
                <a:gd name="connsiteX4" fmla="*/ 1114302 w 1209932"/>
                <a:gd name="connsiteY4" fmla="*/ 13648 h 202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9932" h="2025839">
                  <a:moveTo>
                    <a:pt x="90720" y="0"/>
                  </a:moveTo>
                  <a:cubicBezTo>
                    <a:pt x="9971" y="750626"/>
                    <a:pt x="-70778" y="1501253"/>
                    <a:pt x="104368" y="1801504"/>
                  </a:cubicBezTo>
                  <a:cubicBezTo>
                    <a:pt x="279514" y="2101755"/>
                    <a:pt x="973276" y="2099480"/>
                    <a:pt x="1141598" y="1801504"/>
                  </a:cubicBezTo>
                  <a:cubicBezTo>
                    <a:pt x="1309920" y="1503528"/>
                    <a:pt x="1114302" y="13648"/>
                    <a:pt x="1114302" y="13648"/>
                  </a:cubicBezTo>
                  <a:lnTo>
                    <a:pt x="1114302" y="13648"/>
                  </a:lnTo>
                </a:path>
              </a:pathLst>
            </a:custGeom>
            <a:noFill/>
            <a:ln w="57150" cap="flat" cmpd="sng" algn="ctr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953000" y="3429000"/>
              <a:ext cx="1676400" cy="5334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 smtClean="0">
                  <a:solidFill>
                    <a:sysClr val="windowText" lastClr="000000"/>
                  </a:solidFill>
                </a:rPr>
                <a:t>X86-64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noProof="0" dirty="0" smtClean="0">
                  <a:solidFill>
                    <a:sysClr val="windowText" lastClr="000000"/>
                  </a:solidFill>
                </a:rPr>
                <a:t>specific </a:t>
              </a:r>
              <a:r>
                <a:rPr kumimoji="0" lang="en-US" sz="16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code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6754368" y="3429000"/>
              <a:ext cx="1627632" cy="5334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 smtClean="0">
                  <a:solidFill>
                    <a:sysClr val="windowText" lastClr="000000"/>
                  </a:solidFill>
                </a:rPr>
                <a:t>ARM64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 smtClean="0">
                  <a:solidFill>
                    <a:sysClr val="windowText" lastClr="000000"/>
                  </a:solidFill>
                </a:rPr>
                <a:t>specific code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51" y="4426681"/>
            <a:ext cx="670400" cy="79454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069365" y="1672243"/>
            <a:ext cx="1310158" cy="992063"/>
            <a:chOff x="6629566" y="4069585"/>
            <a:chExt cx="1310158" cy="99206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9566" y="4069585"/>
              <a:ext cx="482600" cy="9144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863788" y="4692316"/>
              <a:ext cx="10759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0000"/>
                  </a:solidFill>
                  <a:latin typeface="Times" charset="0"/>
                </a:rPr>
                <a:t>musl</a:t>
              </a:r>
              <a:r>
                <a:rPr lang="en-US" b="1" dirty="0">
                  <a:solidFill>
                    <a:srgbClr val="000000"/>
                  </a:solidFill>
                  <a:latin typeface="Times" charset="0"/>
                </a:rPr>
                <a:t> </a:t>
              </a:r>
              <a:r>
                <a:rPr lang="en-US" b="1" dirty="0" err="1">
                  <a:solidFill>
                    <a:srgbClr val="000000"/>
                  </a:solidFill>
                  <a:latin typeface="Times" charset="0"/>
                </a:rPr>
                <a:t>libc</a:t>
              </a:r>
              <a:endParaRPr lang="en-US" b="1" i="0" dirty="0">
                <a:solidFill>
                  <a:srgbClr val="000000"/>
                </a:solidFill>
                <a:effectLst/>
                <a:latin typeface="Times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291738" y="1539668"/>
            <a:ext cx="1139990" cy="1116038"/>
            <a:chOff x="2959768" y="4572000"/>
            <a:chExt cx="1688432" cy="160242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59768" y="4572000"/>
              <a:ext cx="1379828" cy="1594512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3933146" y="5791200"/>
              <a:ext cx="715054" cy="3832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  <a:latin typeface="Arial" charset="0"/>
                </a:rPr>
                <a:t>GNU</a:t>
              </a:r>
              <a:endParaRPr lang="en-US"/>
            </a:p>
          </p:txBody>
        </p:sp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7199" y="1747008"/>
            <a:ext cx="1189459" cy="8425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231300" y="1068112"/>
            <a:ext cx="1816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popcornlinux.org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Snip Single Corner Rectangle 17"/>
          <p:cNvSpPr/>
          <p:nvPr/>
        </p:nvSpPr>
        <p:spPr>
          <a:xfrm>
            <a:off x="264812" y="1679452"/>
            <a:ext cx="1563988" cy="1016143"/>
          </a:xfrm>
          <a:prstGeom prst="snip1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Sources</a:t>
            </a:r>
          </a:p>
          <a:p>
            <a:pPr algn="ctr"/>
            <a:r>
              <a:rPr lang="en-US" b="1" dirty="0" smtClean="0"/>
              <a:t>(unmodified)</a:t>
            </a:r>
            <a:endParaRPr lang="en-US" b="1" dirty="0"/>
          </a:p>
        </p:txBody>
      </p:sp>
      <p:sp>
        <p:nvSpPr>
          <p:cNvPr id="62" name="Rounded Rectangle 61"/>
          <p:cNvSpPr/>
          <p:nvPr/>
        </p:nvSpPr>
        <p:spPr>
          <a:xfrm>
            <a:off x="2456304" y="1812812"/>
            <a:ext cx="2298188" cy="749422"/>
          </a:xfrm>
          <a:prstGeom prst="round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4000">
                <a:schemeClr val="accent3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600000" scaled="0"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Multi-ISA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</a:rPr>
              <a:t>Compiler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828800" y="2198273"/>
            <a:ext cx="59546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2" idx="2"/>
          </p:cNvCxnSpPr>
          <p:nvPr/>
        </p:nvCxnSpPr>
        <p:spPr>
          <a:xfrm flipH="1">
            <a:off x="2773352" y="2562234"/>
            <a:ext cx="832046" cy="4180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2" idx="2"/>
          </p:cNvCxnSpPr>
          <p:nvPr/>
        </p:nvCxnSpPr>
        <p:spPr>
          <a:xfrm>
            <a:off x="3605398" y="2562234"/>
            <a:ext cx="377886" cy="3927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136064" y="3051208"/>
            <a:ext cx="38200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 smtClean="0"/>
              <a:t>Compiler + kernel + runtime enabling</a:t>
            </a:r>
            <a:r>
              <a:rPr lang="en-US" b="1" i="1" dirty="0" smtClean="0"/>
              <a:t> native runtime migration of applications/threads across ISAs</a:t>
            </a:r>
          </a:p>
          <a:p>
            <a:pPr marL="742950" lvl="1" indent="-285750">
              <a:buFontTx/>
              <a:buChar char="-"/>
            </a:pPr>
            <a:r>
              <a:rPr lang="en-US" b="1" dirty="0" smtClean="0"/>
              <a:t>Transform architecture specific state (stack and registers) at runtime</a:t>
            </a:r>
          </a:p>
          <a:p>
            <a:pPr marL="1200150" lvl="2" indent="-285750">
              <a:buFontTx/>
              <a:buChar char="-"/>
            </a:pPr>
            <a:r>
              <a:rPr lang="en-US" dirty="0" smtClean="0"/>
              <a:t>Support from compiler</a:t>
            </a:r>
          </a:p>
          <a:p>
            <a:pPr marL="742950" lvl="1" indent="-285750">
              <a:buFontTx/>
              <a:buChar char="-"/>
            </a:pPr>
            <a:r>
              <a:rPr lang="en-US" b="1" dirty="0" smtClean="0"/>
              <a:t>Transfer address space</a:t>
            </a:r>
          </a:p>
          <a:p>
            <a:pPr marL="1200150" lvl="2" indent="-285750">
              <a:buFontTx/>
              <a:buChar char="-"/>
            </a:pPr>
            <a:r>
              <a:rPr lang="en-US" dirty="0" smtClean="0"/>
              <a:t>In-kernel distributed shared memory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3932734" y="5823284"/>
            <a:ext cx="251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Ethernet, </a:t>
            </a:r>
            <a:r>
              <a:rPr lang="en-US" dirty="0" err="1" smtClean="0"/>
              <a:t>Infiniband</a:t>
            </a:r>
            <a:r>
              <a:rPr lang="en-US" dirty="0" smtClean="0"/>
              <a:t>, etc.</a:t>
            </a:r>
            <a:endParaRPr lang="en-US" dirty="0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094" y="2958413"/>
            <a:ext cx="556365" cy="36688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259" y="3064350"/>
            <a:ext cx="538631" cy="1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7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Memory consistency </a:t>
            </a:r>
            <a:r>
              <a:rPr lang="en-US" dirty="0" smtClean="0"/>
              <a:t>protocol</a:t>
            </a:r>
            <a:br>
              <a:rPr lang="en-US" dirty="0" smtClean="0"/>
            </a:br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52685" y="2478313"/>
            <a:ext cx="541867" cy="38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0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52685" y="2866871"/>
            <a:ext cx="541867" cy="38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52685" y="3255425"/>
            <a:ext cx="541867" cy="38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52685" y="3643982"/>
            <a:ext cx="541867" cy="38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3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52685" y="4032538"/>
            <a:ext cx="541867" cy="38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4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52685" y="4421093"/>
            <a:ext cx="541867" cy="38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5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52685" y="4809652"/>
            <a:ext cx="541867" cy="3885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6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52685" y="5198210"/>
            <a:ext cx="541867" cy="3885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7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81461" y="2478313"/>
            <a:ext cx="541867" cy="3885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0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81461" y="2866869"/>
            <a:ext cx="541867" cy="3885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81461" y="3255425"/>
            <a:ext cx="541867" cy="3885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81461" y="3643981"/>
            <a:ext cx="541867" cy="3885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3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81461" y="4032537"/>
            <a:ext cx="541867" cy="3885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4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81461" y="4421092"/>
            <a:ext cx="541867" cy="3885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5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81461" y="4809648"/>
            <a:ext cx="541867" cy="3885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6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81461" y="5198204"/>
            <a:ext cx="541867" cy="3885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7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23909" y="2478313"/>
            <a:ext cx="541867" cy="3885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0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23909" y="2866869"/>
            <a:ext cx="541867" cy="3885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23909" y="3255425"/>
            <a:ext cx="541867" cy="3885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23909" y="3643981"/>
            <a:ext cx="541867" cy="3885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3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23909" y="4032537"/>
            <a:ext cx="541867" cy="3885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4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23909" y="4421092"/>
            <a:ext cx="541867" cy="3885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5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23909" y="4809648"/>
            <a:ext cx="541867" cy="3885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6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23909" y="5198204"/>
            <a:ext cx="541867" cy="3885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7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46752" y="2108982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Origin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851169" y="2108982"/>
            <a:ext cx="1087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Remote 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108721" y="2108982"/>
            <a:ext cx="1087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Remote 2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7539204" y="1639230"/>
            <a:ext cx="226379" cy="435104"/>
            <a:chOff x="825347" y="4096773"/>
            <a:chExt cx="226379" cy="479474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1" name="Oval 50"/>
            <p:cNvSpPr/>
            <p:nvPr/>
          </p:nvSpPr>
          <p:spPr>
            <a:xfrm>
              <a:off x="825347" y="4096773"/>
              <a:ext cx="226379" cy="479474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889709" y="4158712"/>
              <a:ext cx="97654" cy="333856"/>
            </a:xfrm>
            <a:custGeom>
              <a:avLst/>
              <a:gdLst>
                <a:gd name="connsiteX0" fmla="*/ 118753 w 184068"/>
                <a:gd name="connsiteY0" fmla="*/ 0 h 670956"/>
                <a:gd name="connsiteX1" fmla="*/ 89065 w 184068"/>
                <a:gd name="connsiteY1" fmla="*/ 35626 h 670956"/>
                <a:gd name="connsiteX2" fmla="*/ 53439 w 184068"/>
                <a:gd name="connsiteY2" fmla="*/ 77190 h 670956"/>
                <a:gd name="connsiteX3" fmla="*/ 35626 w 184068"/>
                <a:gd name="connsiteY3" fmla="*/ 89065 h 670956"/>
                <a:gd name="connsiteX4" fmla="*/ 5938 w 184068"/>
                <a:gd name="connsiteY4" fmla="*/ 124691 h 670956"/>
                <a:gd name="connsiteX5" fmla="*/ 0 w 184068"/>
                <a:gd name="connsiteY5" fmla="*/ 142504 h 670956"/>
                <a:gd name="connsiteX6" fmla="*/ 17813 w 184068"/>
                <a:gd name="connsiteY6" fmla="*/ 184068 h 670956"/>
                <a:gd name="connsiteX7" fmla="*/ 53439 w 184068"/>
                <a:gd name="connsiteY7" fmla="*/ 207818 h 670956"/>
                <a:gd name="connsiteX8" fmla="*/ 95003 w 184068"/>
                <a:gd name="connsiteY8" fmla="*/ 243444 h 670956"/>
                <a:gd name="connsiteX9" fmla="*/ 124691 w 184068"/>
                <a:gd name="connsiteY9" fmla="*/ 267195 h 670956"/>
                <a:gd name="connsiteX10" fmla="*/ 142504 w 184068"/>
                <a:gd name="connsiteY10" fmla="*/ 320634 h 670956"/>
                <a:gd name="connsiteX11" fmla="*/ 124691 w 184068"/>
                <a:gd name="connsiteY11" fmla="*/ 338447 h 670956"/>
                <a:gd name="connsiteX12" fmla="*/ 106878 w 184068"/>
                <a:gd name="connsiteY12" fmla="*/ 344385 h 670956"/>
                <a:gd name="connsiteX13" fmla="*/ 71252 w 184068"/>
                <a:gd name="connsiteY13" fmla="*/ 368135 h 670956"/>
                <a:gd name="connsiteX14" fmla="*/ 35626 w 184068"/>
                <a:gd name="connsiteY14" fmla="*/ 380011 h 670956"/>
                <a:gd name="connsiteX15" fmla="*/ 23751 w 184068"/>
                <a:gd name="connsiteY15" fmla="*/ 397824 h 670956"/>
                <a:gd name="connsiteX16" fmla="*/ 53439 w 184068"/>
                <a:gd name="connsiteY16" fmla="*/ 421574 h 670956"/>
                <a:gd name="connsiteX17" fmla="*/ 71252 w 184068"/>
                <a:gd name="connsiteY17" fmla="*/ 433449 h 670956"/>
                <a:gd name="connsiteX18" fmla="*/ 106878 w 184068"/>
                <a:gd name="connsiteY18" fmla="*/ 445325 h 670956"/>
                <a:gd name="connsiteX19" fmla="*/ 124691 w 184068"/>
                <a:gd name="connsiteY19" fmla="*/ 457200 h 670956"/>
                <a:gd name="connsiteX20" fmla="*/ 142504 w 184068"/>
                <a:gd name="connsiteY20" fmla="*/ 463138 h 670956"/>
                <a:gd name="connsiteX21" fmla="*/ 178130 w 184068"/>
                <a:gd name="connsiteY21" fmla="*/ 486888 h 670956"/>
                <a:gd name="connsiteX22" fmla="*/ 184068 w 184068"/>
                <a:gd name="connsiteY22" fmla="*/ 504701 h 670956"/>
                <a:gd name="connsiteX23" fmla="*/ 160317 w 184068"/>
                <a:gd name="connsiteY23" fmla="*/ 546265 h 670956"/>
                <a:gd name="connsiteX24" fmla="*/ 142504 w 184068"/>
                <a:gd name="connsiteY24" fmla="*/ 558140 h 670956"/>
                <a:gd name="connsiteX25" fmla="*/ 106878 w 184068"/>
                <a:gd name="connsiteY25" fmla="*/ 575953 h 670956"/>
                <a:gd name="connsiteX26" fmla="*/ 65314 w 184068"/>
                <a:gd name="connsiteY26" fmla="*/ 611579 h 670956"/>
                <a:gd name="connsiteX27" fmla="*/ 83127 w 184068"/>
                <a:gd name="connsiteY27" fmla="*/ 641268 h 670956"/>
                <a:gd name="connsiteX28" fmla="*/ 118753 w 184068"/>
                <a:gd name="connsiteY28" fmla="*/ 653143 h 670956"/>
                <a:gd name="connsiteX29" fmla="*/ 136566 w 184068"/>
                <a:gd name="connsiteY29" fmla="*/ 670956 h 67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4068" h="670956">
                  <a:moveTo>
                    <a:pt x="118753" y="0"/>
                  </a:moveTo>
                  <a:cubicBezTo>
                    <a:pt x="93277" y="50954"/>
                    <a:pt x="122635" y="2056"/>
                    <a:pt x="89065" y="35626"/>
                  </a:cubicBezTo>
                  <a:cubicBezTo>
                    <a:pt x="62205" y="62486"/>
                    <a:pt x="96003" y="48815"/>
                    <a:pt x="53439" y="77190"/>
                  </a:cubicBezTo>
                  <a:cubicBezTo>
                    <a:pt x="47501" y="81148"/>
                    <a:pt x="41108" y="84497"/>
                    <a:pt x="35626" y="89065"/>
                  </a:cubicBezTo>
                  <a:cubicBezTo>
                    <a:pt x="24369" y="98445"/>
                    <a:pt x="12611" y="111346"/>
                    <a:pt x="5938" y="124691"/>
                  </a:cubicBezTo>
                  <a:cubicBezTo>
                    <a:pt x="3139" y="130289"/>
                    <a:pt x="1979" y="136566"/>
                    <a:pt x="0" y="142504"/>
                  </a:cubicBezTo>
                  <a:cubicBezTo>
                    <a:pt x="3917" y="158172"/>
                    <a:pt x="4692" y="172587"/>
                    <a:pt x="17813" y="184068"/>
                  </a:cubicBezTo>
                  <a:cubicBezTo>
                    <a:pt x="28554" y="193466"/>
                    <a:pt x="43347" y="197726"/>
                    <a:pt x="53439" y="207818"/>
                  </a:cubicBezTo>
                  <a:cubicBezTo>
                    <a:pt x="110623" y="265002"/>
                    <a:pt x="49781" y="207265"/>
                    <a:pt x="95003" y="243444"/>
                  </a:cubicBezTo>
                  <a:cubicBezTo>
                    <a:pt x="137306" y="277287"/>
                    <a:pt x="69865" y="230645"/>
                    <a:pt x="124691" y="267195"/>
                  </a:cubicBezTo>
                  <a:cubicBezTo>
                    <a:pt x="139998" y="290156"/>
                    <a:pt x="158181" y="297119"/>
                    <a:pt x="142504" y="320634"/>
                  </a:cubicBezTo>
                  <a:cubicBezTo>
                    <a:pt x="137846" y="327621"/>
                    <a:pt x="131678" y="333789"/>
                    <a:pt x="124691" y="338447"/>
                  </a:cubicBezTo>
                  <a:cubicBezTo>
                    <a:pt x="119483" y="341919"/>
                    <a:pt x="112349" y="341345"/>
                    <a:pt x="106878" y="344385"/>
                  </a:cubicBezTo>
                  <a:cubicBezTo>
                    <a:pt x="94402" y="351316"/>
                    <a:pt x="84792" y="363621"/>
                    <a:pt x="71252" y="368135"/>
                  </a:cubicBezTo>
                  <a:lnTo>
                    <a:pt x="35626" y="380011"/>
                  </a:lnTo>
                  <a:cubicBezTo>
                    <a:pt x="31668" y="385949"/>
                    <a:pt x="23751" y="390688"/>
                    <a:pt x="23751" y="397824"/>
                  </a:cubicBezTo>
                  <a:cubicBezTo>
                    <a:pt x="23751" y="417841"/>
                    <a:pt x="42317" y="416013"/>
                    <a:pt x="53439" y="421574"/>
                  </a:cubicBezTo>
                  <a:cubicBezTo>
                    <a:pt x="59822" y="424765"/>
                    <a:pt x="64731" y="430551"/>
                    <a:pt x="71252" y="433449"/>
                  </a:cubicBezTo>
                  <a:cubicBezTo>
                    <a:pt x="82691" y="438533"/>
                    <a:pt x="96462" y="438382"/>
                    <a:pt x="106878" y="445325"/>
                  </a:cubicBezTo>
                  <a:cubicBezTo>
                    <a:pt x="112816" y="449283"/>
                    <a:pt x="118308" y="454009"/>
                    <a:pt x="124691" y="457200"/>
                  </a:cubicBezTo>
                  <a:cubicBezTo>
                    <a:pt x="130289" y="459999"/>
                    <a:pt x="137033" y="460098"/>
                    <a:pt x="142504" y="463138"/>
                  </a:cubicBezTo>
                  <a:cubicBezTo>
                    <a:pt x="154980" y="470069"/>
                    <a:pt x="178130" y="486888"/>
                    <a:pt x="178130" y="486888"/>
                  </a:cubicBezTo>
                  <a:cubicBezTo>
                    <a:pt x="180109" y="492826"/>
                    <a:pt x="184068" y="498442"/>
                    <a:pt x="184068" y="504701"/>
                  </a:cubicBezTo>
                  <a:cubicBezTo>
                    <a:pt x="184068" y="526133"/>
                    <a:pt x="175695" y="533450"/>
                    <a:pt x="160317" y="546265"/>
                  </a:cubicBezTo>
                  <a:cubicBezTo>
                    <a:pt x="154835" y="550833"/>
                    <a:pt x="148887" y="554949"/>
                    <a:pt x="142504" y="558140"/>
                  </a:cubicBezTo>
                  <a:cubicBezTo>
                    <a:pt x="117219" y="570782"/>
                    <a:pt x="130699" y="555535"/>
                    <a:pt x="106878" y="575953"/>
                  </a:cubicBezTo>
                  <a:cubicBezTo>
                    <a:pt x="56484" y="619148"/>
                    <a:pt x="106208" y="584317"/>
                    <a:pt x="65314" y="611579"/>
                  </a:cubicBezTo>
                  <a:cubicBezTo>
                    <a:pt x="69377" y="623766"/>
                    <a:pt x="70087" y="634748"/>
                    <a:pt x="83127" y="641268"/>
                  </a:cubicBezTo>
                  <a:cubicBezTo>
                    <a:pt x="94323" y="646866"/>
                    <a:pt x="118753" y="653143"/>
                    <a:pt x="118753" y="653143"/>
                  </a:cubicBezTo>
                  <a:lnTo>
                    <a:pt x="136566" y="670956"/>
                  </a:lnTo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030964" y="1639230"/>
            <a:ext cx="737501" cy="435104"/>
            <a:chOff x="1030964" y="1639230"/>
            <a:chExt cx="737501" cy="435104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54" name="Group 53"/>
            <p:cNvGrpSpPr/>
            <p:nvPr/>
          </p:nvGrpSpPr>
          <p:grpSpPr>
            <a:xfrm>
              <a:off x="1542086" y="1639230"/>
              <a:ext cx="226379" cy="435104"/>
              <a:chOff x="825347" y="4096773"/>
              <a:chExt cx="226379" cy="479474"/>
            </a:xfrm>
            <a:grpFill/>
          </p:grpSpPr>
          <p:sp>
            <p:nvSpPr>
              <p:cNvPr id="61" name="Oval 60"/>
              <p:cNvSpPr/>
              <p:nvPr/>
            </p:nvSpPr>
            <p:spPr>
              <a:xfrm>
                <a:off x="825347" y="4096773"/>
                <a:ext cx="226379" cy="479474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889709" y="4158712"/>
                <a:ext cx="97654" cy="333856"/>
              </a:xfrm>
              <a:custGeom>
                <a:avLst/>
                <a:gdLst>
                  <a:gd name="connsiteX0" fmla="*/ 118753 w 184068"/>
                  <a:gd name="connsiteY0" fmla="*/ 0 h 670956"/>
                  <a:gd name="connsiteX1" fmla="*/ 89065 w 184068"/>
                  <a:gd name="connsiteY1" fmla="*/ 35626 h 670956"/>
                  <a:gd name="connsiteX2" fmla="*/ 53439 w 184068"/>
                  <a:gd name="connsiteY2" fmla="*/ 77190 h 670956"/>
                  <a:gd name="connsiteX3" fmla="*/ 35626 w 184068"/>
                  <a:gd name="connsiteY3" fmla="*/ 89065 h 670956"/>
                  <a:gd name="connsiteX4" fmla="*/ 5938 w 184068"/>
                  <a:gd name="connsiteY4" fmla="*/ 124691 h 670956"/>
                  <a:gd name="connsiteX5" fmla="*/ 0 w 184068"/>
                  <a:gd name="connsiteY5" fmla="*/ 142504 h 670956"/>
                  <a:gd name="connsiteX6" fmla="*/ 17813 w 184068"/>
                  <a:gd name="connsiteY6" fmla="*/ 184068 h 670956"/>
                  <a:gd name="connsiteX7" fmla="*/ 53439 w 184068"/>
                  <a:gd name="connsiteY7" fmla="*/ 207818 h 670956"/>
                  <a:gd name="connsiteX8" fmla="*/ 95003 w 184068"/>
                  <a:gd name="connsiteY8" fmla="*/ 243444 h 670956"/>
                  <a:gd name="connsiteX9" fmla="*/ 124691 w 184068"/>
                  <a:gd name="connsiteY9" fmla="*/ 267195 h 670956"/>
                  <a:gd name="connsiteX10" fmla="*/ 142504 w 184068"/>
                  <a:gd name="connsiteY10" fmla="*/ 320634 h 670956"/>
                  <a:gd name="connsiteX11" fmla="*/ 124691 w 184068"/>
                  <a:gd name="connsiteY11" fmla="*/ 338447 h 670956"/>
                  <a:gd name="connsiteX12" fmla="*/ 106878 w 184068"/>
                  <a:gd name="connsiteY12" fmla="*/ 344385 h 670956"/>
                  <a:gd name="connsiteX13" fmla="*/ 71252 w 184068"/>
                  <a:gd name="connsiteY13" fmla="*/ 368135 h 670956"/>
                  <a:gd name="connsiteX14" fmla="*/ 35626 w 184068"/>
                  <a:gd name="connsiteY14" fmla="*/ 380011 h 670956"/>
                  <a:gd name="connsiteX15" fmla="*/ 23751 w 184068"/>
                  <a:gd name="connsiteY15" fmla="*/ 397824 h 670956"/>
                  <a:gd name="connsiteX16" fmla="*/ 53439 w 184068"/>
                  <a:gd name="connsiteY16" fmla="*/ 421574 h 670956"/>
                  <a:gd name="connsiteX17" fmla="*/ 71252 w 184068"/>
                  <a:gd name="connsiteY17" fmla="*/ 433449 h 670956"/>
                  <a:gd name="connsiteX18" fmla="*/ 106878 w 184068"/>
                  <a:gd name="connsiteY18" fmla="*/ 445325 h 670956"/>
                  <a:gd name="connsiteX19" fmla="*/ 124691 w 184068"/>
                  <a:gd name="connsiteY19" fmla="*/ 457200 h 670956"/>
                  <a:gd name="connsiteX20" fmla="*/ 142504 w 184068"/>
                  <a:gd name="connsiteY20" fmla="*/ 463138 h 670956"/>
                  <a:gd name="connsiteX21" fmla="*/ 178130 w 184068"/>
                  <a:gd name="connsiteY21" fmla="*/ 486888 h 670956"/>
                  <a:gd name="connsiteX22" fmla="*/ 184068 w 184068"/>
                  <a:gd name="connsiteY22" fmla="*/ 504701 h 670956"/>
                  <a:gd name="connsiteX23" fmla="*/ 160317 w 184068"/>
                  <a:gd name="connsiteY23" fmla="*/ 546265 h 670956"/>
                  <a:gd name="connsiteX24" fmla="*/ 142504 w 184068"/>
                  <a:gd name="connsiteY24" fmla="*/ 558140 h 670956"/>
                  <a:gd name="connsiteX25" fmla="*/ 106878 w 184068"/>
                  <a:gd name="connsiteY25" fmla="*/ 575953 h 670956"/>
                  <a:gd name="connsiteX26" fmla="*/ 65314 w 184068"/>
                  <a:gd name="connsiteY26" fmla="*/ 611579 h 670956"/>
                  <a:gd name="connsiteX27" fmla="*/ 83127 w 184068"/>
                  <a:gd name="connsiteY27" fmla="*/ 641268 h 670956"/>
                  <a:gd name="connsiteX28" fmla="*/ 118753 w 184068"/>
                  <a:gd name="connsiteY28" fmla="*/ 653143 h 670956"/>
                  <a:gd name="connsiteX29" fmla="*/ 136566 w 184068"/>
                  <a:gd name="connsiteY29" fmla="*/ 670956 h 670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84068" h="670956">
                    <a:moveTo>
                      <a:pt x="118753" y="0"/>
                    </a:moveTo>
                    <a:cubicBezTo>
                      <a:pt x="93277" y="50954"/>
                      <a:pt x="122635" y="2056"/>
                      <a:pt x="89065" y="35626"/>
                    </a:cubicBezTo>
                    <a:cubicBezTo>
                      <a:pt x="62205" y="62486"/>
                      <a:pt x="96003" y="48815"/>
                      <a:pt x="53439" y="77190"/>
                    </a:cubicBezTo>
                    <a:cubicBezTo>
                      <a:pt x="47501" y="81148"/>
                      <a:pt x="41108" y="84497"/>
                      <a:pt x="35626" y="89065"/>
                    </a:cubicBezTo>
                    <a:cubicBezTo>
                      <a:pt x="24369" y="98445"/>
                      <a:pt x="12611" y="111346"/>
                      <a:pt x="5938" y="124691"/>
                    </a:cubicBezTo>
                    <a:cubicBezTo>
                      <a:pt x="3139" y="130289"/>
                      <a:pt x="1979" y="136566"/>
                      <a:pt x="0" y="142504"/>
                    </a:cubicBezTo>
                    <a:cubicBezTo>
                      <a:pt x="3917" y="158172"/>
                      <a:pt x="4692" y="172587"/>
                      <a:pt x="17813" y="184068"/>
                    </a:cubicBezTo>
                    <a:cubicBezTo>
                      <a:pt x="28554" y="193466"/>
                      <a:pt x="43347" y="197726"/>
                      <a:pt x="53439" y="207818"/>
                    </a:cubicBezTo>
                    <a:cubicBezTo>
                      <a:pt x="110623" y="265002"/>
                      <a:pt x="49781" y="207265"/>
                      <a:pt x="95003" y="243444"/>
                    </a:cubicBezTo>
                    <a:cubicBezTo>
                      <a:pt x="137306" y="277287"/>
                      <a:pt x="69865" y="230645"/>
                      <a:pt x="124691" y="267195"/>
                    </a:cubicBezTo>
                    <a:cubicBezTo>
                      <a:pt x="139998" y="290156"/>
                      <a:pt x="158181" y="297119"/>
                      <a:pt x="142504" y="320634"/>
                    </a:cubicBezTo>
                    <a:cubicBezTo>
                      <a:pt x="137846" y="327621"/>
                      <a:pt x="131678" y="333789"/>
                      <a:pt x="124691" y="338447"/>
                    </a:cubicBezTo>
                    <a:cubicBezTo>
                      <a:pt x="119483" y="341919"/>
                      <a:pt x="112349" y="341345"/>
                      <a:pt x="106878" y="344385"/>
                    </a:cubicBezTo>
                    <a:cubicBezTo>
                      <a:pt x="94402" y="351316"/>
                      <a:pt x="84792" y="363621"/>
                      <a:pt x="71252" y="368135"/>
                    </a:cubicBezTo>
                    <a:lnTo>
                      <a:pt x="35626" y="380011"/>
                    </a:lnTo>
                    <a:cubicBezTo>
                      <a:pt x="31668" y="385949"/>
                      <a:pt x="23751" y="390688"/>
                      <a:pt x="23751" y="397824"/>
                    </a:cubicBezTo>
                    <a:cubicBezTo>
                      <a:pt x="23751" y="417841"/>
                      <a:pt x="42317" y="416013"/>
                      <a:pt x="53439" y="421574"/>
                    </a:cubicBezTo>
                    <a:cubicBezTo>
                      <a:pt x="59822" y="424765"/>
                      <a:pt x="64731" y="430551"/>
                      <a:pt x="71252" y="433449"/>
                    </a:cubicBezTo>
                    <a:cubicBezTo>
                      <a:pt x="82691" y="438533"/>
                      <a:pt x="96462" y="438382"/>
                      <a:pt x="106878" y="445325"/>
                    </a:cubicBezTo>
                    <a:cubicBezTo>
                      <a:pt x="112816" y="449283"/>
                      <a:pt x="118308" y="454009"/>
                      <a:pt x="124691" y="457200"/>
                    </a:cubicBezTo>
                    <a:cubicBezTo>
                      <a:pt x="130289" y="459999"/>
                      <a:pt x="137033" y="460098"/>
                      <a:pt x="142504" y="463138"/>
                    </a:cubicBezTo>
                    <a:cubicBezTo>
                      <a:pt x="154980" y="470069"/>
                      <a:pt x="178130" y="486888"/>
                      <a:pt x="178130" y="486888"/>
                    </a:cubicBezTo>
                    <a:cubicBezTo>
                      <a:pt x="180109" y="492826"/>
                      <a:pt x="184068" y="498442"/>
                      <a:pt x="184068" y="504701"/>
                    </a:cubicBezTo>
                    <a:cubicBezTo>
                      <a:pt x="184068" y="526133"/>
                      <a:pt x="175695" y="533450"/>
                      <a:pt x="160317" y="546265"/>
                    </a:cubicBezTo>
                    <a:cubicBezTo>
                      <a:pt x="154835" y="550833"/>
                      <a:pt x="148887" y="554949"/>
                      <a:pt x="142504" y="558140"/>
                    </a:cubicBezTo>
                    <a:cubicBezTo>
                      <a:pt x="117219" y="570782"/>
                      <a:pt x="130699" y="555535"/>
                      <a:pt x="106878" y="575953"/>
                    </a:cubicBezTo>
                    <a:cubicBezTo>
                      <a:pt x="56484" y="619148"/>
                      <a:pt x="106208" y="584317"/>
                      <a:pt x="65314" y="611579"/>
                    </a:cubicBezTo>
                    <a:cubicBezTo>
                      <a:pt x="69377" y="623766"/>
                      <a:pt x="70087" y="634748"/>
                      <a:pt x="83127" y="641268"/>
                    </a:cubicBezTo>
                    <a:cubicBezTo>
                      <a:pt x="94323" y="646866"/>
                      <a:pt x="118753" y="653143"/>
                      <a:pt x="118753" y="653143"/>
                    </a:cubicBezTo>
                    <a:lnTo>
                      <a:pt x="136566" y="670956"/>
                    </a:lnTo>
                  </a:path>
                </a:pathLst>
              </a:cu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1283526" y="1639230"/>
              <a:ext cx="226379" cy="435104"/>
              <a:chOff x="825347" y="4096773"/>
              <a:chExt cx="226379" cy="479474"/>
            </a:xfrm>
            <a:grpFill/>
          </p:grpSpPr>
          <p:sp>
            <p:nvSpPr>
              <p:cNvPr id="59" name="Oval 58"/>
              <p:cNvSpPr/>
              <p:nvPr/>
            </p:nvSpPr>
            <p:spPr>
              <a:xfrm>
                <a:off x="825347" y="4096773"/>
                <a:ext cx="226379" cy="479474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889709" y="4158712"/>
                <a:ext cx="97654" cy="333856"/>
              </a:xfrm>
              <a:custGeom>
                <a:avLst/>
                <a:gdLst>
                  <a:gd name="connsiteX0" fmla="*/ 118753 w 184068"/>
                  <a:gd name="connsiteY0" fmla="*/ 0 h 670956"/>
                  <a:gd name="connsiteX1" fmla="*/ 89065 w 184068"/>
                  <a:gd name="connsiteY1" fmla="*/ 35626 h 670956"/>
                  <a:gd name="connsiteX2" fmla="*/ 53439 w 184068"/>
                  <a:gd name="connsiteY2" fmla="*/ 77190 h 670956"/>
                  <a:gd name="connsiteX3" fmla="*/ 35626 w 184068"/>
                  <a:gd name="connsiteY3" fmla="*/ 89065 h 670956"/>
                  <a:gd name="connsiteX4" fmla="*/ 5938 w 184068"/>
                  <a:gd name="connsiteY4" fmla="*/ 124691 h 670956"/>
                  <a:gd name="connsiteX5" fmla="*/ 0 w 184068"/>
                  <a:gd name="connsiteY5" fmla="*/ 142504 h 670956"/>
                  <a:gd name="connsiteX6" fmla="*/ 17813 w 184068"/>
                  <a:gd name="connsiteY6" fmla="*/ 184068 h 670956"/>
                  <a:gd name="connsiteX7" fmla="*/ 53439 w 184068"/>
                  <a:gd name="connsiteY7" fmla="*/ 207818 h 670956"/>
                  <a:gd name="connsiteX8" fmla="*/ 95003 w 184068"/>
                  <a:gd name="connsiteY8" fmla="*/ 243444 h 670956"/>
                  <a:gd name="connsiteX9" fmla="*/ 124691 w 184068"/>
                  <a:gd name="connsiteY9" fmla="*/ 267195 h 670956"/>
                  <a:gd name="connsiteX10" fmla="*/ 142504 w 184068"/>
                  <a:gd name="connsiteY10" fmla="*/ 320634 h 670956"/>
                  <a:gd name="connsiteX11" fmla="*/ 124691 w 184068"/>
                  <a:gd name="connsiteY11" fmla="*/ 338447 h 670956"/>
                  <a:gd name="connsiteX12" fmla="*/ 106878 w 184068"/>
                  <a:gd name="connsiteY12" fmla="*/ 344385 h 670956"/>
                  <a:gd name="connsiteX13" fmla="*/ 71252 w 184068"/>
                  <a:gd name="connsiteY13" fmla="*/ 368135 h 670956"/>
                  <a:gd name="connsiteX14" fmla="*/ 35626 w 184068"/>
                  <a:gd name="connsiteY14" fmla="*/ 380011 h 670956"/>
                  <a:gd name="connsiteX15" fmla="*/ 23751 w 184068"/>
                  <a:gd name="connsiteY15" fmla="*/ 397824 h 670956"/>
                  <a:gd name="connsiteX16" fmla="*/ 53439 w 184068"/>
                  <a:gd name="connsiteY16" fmla="*/ 421574 h 670956"/>
                  <a:gd name="connsiteX17" fmla="*/ 71252 w 184068"/>
                  <a:gd name="connsiteY17" fmla="*/ 433449 h 670956"/>
                  <a:gd name="connsiteX18" fmla="*/ 106878 w 184068"/>
                  <a:gd name="connsiteY18" fmla="*/ 445325 h 670956"/>
                  <a:gd name="connsiteX19" fmla="*/ 124691 w 184068"/>
                  <a:gd name="connsiteY19" fmla="*/ 457200 h 670956"/>
                  <a:gd name="connsiteX20" fmla="*/ 142504 w 184068"/>
                  <a:gd name="connsiteY20" fmla="*/ 463138 h 670956"/>
                  <a:gd name="connsiteX21" fmla="*/ 178130 w 184068"/>
                  <a:gd name="connsiteY21" fmla="*/ 486888 h 670956"/>
                  <a:gd name="connsiteX22" fmla="*/ 184068 w 184068"/>
                  <a:gd name="connsiteY22" fmla="*/ 504701 h 670956"/>
                  <a:gd name="connsiteX23" fmla="*/ 160317 w 184068"/>
                  <a:gd name="connsiteY23" fmla="*/ 546265 h 670956"/>
                  <a:gd name="connsiteX24" fmla="*/ 142504 w 184068"/>
                  <a:gd name="connsiteY24" fmla="*/ 558140 h 670956"/>
                  <a:gd name="connsiteX25" fmla="*/ 106878 w 184068"/>
                  <a:gd name="connsiteY25" fmla="*/ 575953 h 670956"/>
                  <a:gd name="connsiteX26" fmla="*/ 65314 w 184068"/>
                  <a:gd name="connsiteY26" fmla="*/ 611579 h 670956"/>
                  <a:gd name="connsiteX27" fmla="*/ 83127 w 184068"/>
                  <a:gd name="connsiteY27" fmla="*/ 641268 h 670956"/>
                  <a:gd name="connsiteX28" fmla="*/ 118753 w 184068"/>
                  <a:gd name="connsiteY28" fmla="*/ 653143 h 670956"/>
                  <a:gd name="connsiteX29" fmla="*/ 136566 w 184068"/>
                  <a:gd name="connsiteY29" fmla="*/ 670956 h 670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84068" h="670956">
                    <a:moveTo>
                      <a:pt x="118753" y="0"/>
                    </a:moveTo>
                    <a:cubicBezTo>
                      <a:pt x="93277" y="50954"/>
                      <a:pt x="122635" y="2056"/>
                      <a:pt x="89065" y="35626"/>
                    </a:cubicBezTo>
                    <a:cubicBezTo>
                      <a:pt x="62205" y="62486"/>
                      <a:pt x="96003" y="48815"/>
                      <a:pt x="53439" y="77190"/>
                    </a:cubicBezTo>
                    <a:cubicBezTo>
                      <a:pt x="47501" y="81148"/>
                      <a:pt x="41108" y="84497"/>
                      <a:pt x="35626" y="89065"/>
                    </a:cubicBezTo>
                    <a:cubicBezTo>
                      <a:pt x="24369" y="98445"/>
                      <a:pt x="12611" y="111346"/>
                      <a:pt x="5938" y="124691"/>
                    </a:cubicBezTo>
                    <a:cubicBezTo>
                      <a:pt x="3139" y="130289"/>
                      <a:pt x="1979" y="136566"/>
                      <a:pt x="0" y="142504"/>
                    </a:cubicBezTo>
                    <a:cubicBezTo>
                      <a:pt x="3917" y="158172"/>
                      <a:pt x="4692" y="172587"/>
                      <a:pt x="17813" y="184068"/>
                    </a:cubicBezTo>
                    <a:cubicBezTo>
                      <a:pt x="28554" y="193466"/>
                      <a:pt x="43347" y="197726"/>
                      <a:pt x="53439" y="207818"/>
                    </a:cubicBezTo>
                    <a:cubicBezTo>
                      <a:pt x="110623" y="265002"/>
                      <a:pt x="49781" y="207265"/>
                      <a:pt x="95003" y="243444"/>
                    </a:cubicBezTo>
                    <a:cubicBezTo>
                      <a:pt x="137306" y="277287"/>
                      <a:pt x="69865" y="230645"/>
                      <a:pt x="124691" y="267195"/>
                    </a:cubicBezTo>
                    <a:cubicBezTo>
                      <a:pt x="139998" y="290156"/>
                      <a:pt x="158181" y="297119"/>
                      <a:pt x="142504" y="320634"/>
                    </a:cubicBezTo>
                    <a:cubicBezTo>
                      <a:pt x="137846" y="327621"/>
                      <a:pt x="131678" y="333789"/>
                      <a:pt x="124691" y="338447"/>
                    </a:cubicBezTo>
                    <a:cubicBezTo>
                      <a:pt x="119483" y="341919"/>
                      <a:pt x="112349" y="341345"/>
                      <a:pt x="106878" y="344385"/>
                    </a:cubicBezTo>
                    <a:cubicBezTo>
                      <a:pt x="94402" y="351316"/>
                      <a:pt x="84792" y="363621"/>
                      <a:pt x="71252" y="368135"/>
                    </a:cubicBezTo>
                    <a:lnTo>
                      <a:pt x="35626" y="380011"/>
                    </a:lnTo>
                    <a:cubicBezTo>
                      <a:pt x="31668" y="385949"/>
                      <a:pt x="23751" y="390688"/>
                      <a:pt x="23751" y="397824"/>
                    </a:cubicBezTo>
                    <a:cubicBezTo>
                      <a:pt x="23751" y="417841"/>
                      <a:pt x="42317" y="416013"/>
                      <a:pt x="53439" y="421574"/>
                    </a:cubicBezTo>
                    <a:cubicBezTo>
                      <a:pt x="59822" y="424765"/>
                      <a:pt x="64731" y="430551"/>
                      <a:pt x="71252" y="433449"/>
                    </a:cubicBezTo>
                    <a:cubicBezTo>
                      <a:pt x="82691" y="438533"/>
                      <a:pt x="96462" y="438382"/>
                      <a:pt x="106878" y="445325"/>
                    </a:cubicBezTo>
                    <a:cubicBezTo>
                      <a:pt x="112816" y="449283"/>
                      <a:pt x="118308" y="454009"/>
                      <a:pt x="124691" y="457200"/>
                    </a:cubicBezTo>
                    <a:cubicBezTo>
                      <a:pt x="130289" y="459999"/>
                      <a:pt x="137033" y="460098"/>
                      <a:pt x="142504" y="463138"/>
                    </a:cubicBezTo>
                    <a:cubicBezTo>
                      <a:pt x="154980" y="470069"/>
                      <a:pt x="178130" y="486888"/>
                      <a:pt x="178130" y="486888"/>
                    </a:cubicBezTo>
                    <a:cubicBezTo>
                      <a:pt x="180109" y="492826"/>
                      <a:pt x="184068" y="498442"/>
                      <a:pt x="184068" y="504701"/>
                    </a:cubicBezTo>
                    <a:cubicBezTo>
                      <a:pt x="184068" y="526133"/>
                      <a:pt x="175695" y="533450"/>
                      <a:pt x="160317" y="546265"/>
                    </a:cubicBezTo>
                    <a:cubicBezTo>
                      <a:pt x="154835" y="550833"/>
                      <a:pt x="148887" y="554949"/>
                      <a:pt x="142504" y="558140"/>
                    </a:cubicBezTo>
                    <a:cubicBezTo>
                      <a:pt x="117219" y="570782"/>
                      <a:pt x="130699" y="555535"/>
                      <a:pt x="106878" y="575953"/>
                    </a:cubicBezTo>
                    <a:cubicBezTo>
                      <a:pt x="56484" y="619148"/>
                      <a:pt x="106208" y="584317"/>
                      <a:pt x="65314" y="611579"/>
                    </a:cubicBezTo>
                    <a:cubicBezTo>
                      <a:pt x="69377" y="623766"/>
                      <a:pt x="70087" y="634748"/>
                      <a:pt x="83127" y="641268"/>
                    </a:cubicBezTo>
                    <a:cubicBezTo>
                      <a:pt x="94323" y="646866"/>
                      <a:pt x="118753" y="653143"/>
                      <a:pt x="118753" y="653143"/>
                    </a:cubicBezTo>
                    <a:lnTo>
                      <a:pt x="136566" y="670956"/>
                    </a:lnTo>
                  </a:path>
                </a:pathLst>
              </a:cu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1030964" y="1639230"/>
              <a:ext cx="226379" cy="435104"/>
              <a:chOff x="825347" y="4096773"/>
              <a:chExt cx="226379" cy="479474"/>
            </a:xfrm>
            <a:grpFill/>
          </p:grpSpPr>
          <p:sp>
            <p:nvSpPr>
              <p:cNvPr id="57" name="Oval 56"/>
              <p:cNvSpPr/>
              <p:nvPr/>
            </p:nvSpPr>
            <p:spPr>
              <a:xfrm>
                <a:off x="825347" y="4096773"/>
                <a:ext cx="226379" cy="479474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889709" y="4158712"/>
                <a:ext cx="97654" cy="333856"/>
              </a:xfrm>
              <a:custGeom>
                <a:avLst/>
                <a:gdLst>
                  <a:gd name="connsiteX0" fmla="*/ 118753 w 184068"/>
                  <a:gd name="connsiteY0" fmla="*/ 0 h 670956"/>
                  <a:gd name="connsiteX1" fmla="*/ 89065 w 184068"/>
                  <a:gd name="connsiteY1" fmla="*/ 35626 h 670956"/>
                  <a:gd name="connsiteX2" fmla="*/ 53439 w 184068"/>
                  <a:gd name="connsiteY2" fmla="*/ 77190 h 670956"/>
                  <a:gd name="connsiteX3" fmla="*/ 35626 w 184068"/>
                  <a:gd name="connsiteY3" fmla="*/ 89065 h 670956"/>
                  <a:gd name="connsiteX4" fmla="*/ 5938 w 184068"/>
                  <a:gd name="connsiteY4" fmla="*/ 124691 h 670956"/>
                  <a:gd name="connsiteX5" fmla="*/ 0 w 184068"/>
                  <a:gd name="connsiteY5" fmla="*/ 142504 h 670956"/>
                  <a:gd name="connsiteX6" fmla="*/ 17813 w 184068"/>
                  <a:gd name="connsiteY6" fmla="*/ 184068 h 670956"/>
                  <a:gd name="connsiteX7" fmla="*/ 53439 w 184068"/>
                  <a:gd name="connsiteY7" fmla="*/ 207818 h 670956"/>
                  <a:gd name="connsiteX8" fmla="*/ 95003 w 184068"/>
                  <a:gd name="connsiteY8" fmla="*/ 243444 h 670956"/>
                  <a:gd name="connsiteX9" fmla="*/ 124691 w 184068"/>
                  <a:gd name="connsiteY9" fmla="*/ 267195 h 670956"/>
                  <a:gd name="connsiteX10" fmla="*/ 142504 w 184068"/>
                  <a:gd name="connsiteY10" fmla="*/ 320634 h 670956"/>
                  <a:gd name="connsiteX11" fmla="*/ 124691 w 184068"/>
                  <a:gd name="connsiteY11" fmla="*/ 338447 h 670956"/>
                  <a:gd name="connsiteX12" fmla="*/ 106878 w 184068"/>
                  <a:gd name="connsiteY12" fmla="*/ 344385 h 670956"/>
                  <a:gd name="connsiteX13" fmla="*/ 71252 w 184068"/>
                  <a:gd name="connsiteY13" fmla="*/ 368135 h 670956"/>
                  <a:gd name="connsiteX14" fmla="*/ 35626 w 184068"/>
                  <a:gd name="connsiteY14" fmla="*/ 380011 h 670956"/>
                  <a:gd name="connsiteX15" fmla="*/ 23751 w 184068"/>
                  <a:gd name="connsiteY15" fmla="*/ 397824 h 670956"/>
                  <a:gd name="connsiteX16" fmla="*/ 53439 w 184068"/>
                  <a:gd name="connsiteY16" fmla="*/ 421574 h 670956"/>
                  <a:gd name="connsiteX17" fmla="*/ 71252 w 184068"/>
                  <a:gd name="connsiteY17" fmla="*/ 433449 h 670956"/>
                  <a:gd name="connsiteX18" fmla="*/ 106878 w 184068"/>
                  <a:gd name="connsiteY18" fmla="*/ 445325 h 670956"/>
                  <a:gd name="connsiteX19" fmla="*/ 124691 w 184068"/>
                  <a:gd name="connsiteY19" fmla="*/ 457200 h 670956"/>
                  <a:gd name="connsiteX20" fmla="*/ 142504 w 184068"/>
                  <a:gd name="connsiteY20" fmla="*/ 463138 h 670956"/>
                  <a:gd name="connsiteX21" fmla="*/ 178130 w 184068"/>
                  <a:gd name="connsiteY21" fmla="*/ 486888 h 670956"/>
                  <a:gd name="connsiteX22" fmla="*/ 184068 w 184068"/>
                  <a:gd name="connsiteY22" fmla="*/ 504701 h 670956"/>
                  <a:gd name="connsiteX23" fmla="*/ 160317 w 184068"/>
                  <a:gd name="connsiteY23" fmla="*/ 546265 h 670956"/>
                  <a:gd name="connsiteX24" fmla="*/ 142504 w 184068"/>
                  <a:gd name="connsiteY24" fmla="*/ 558140 h 670956"/>
                  <a:gd name="connsiteX25" fmla="*/ 106878 w 184068"/>
                  <a:gd name="connsiteY25" fmla="*/ 575953 h 670956"/>
                  <a:gd name="connsiteX26" fmla="*/ 65314 w 184068"/>
                  <a:gd name="connsiteY26" fmla="*/ 611579 h 670956"/>
                  <a:gd name="connsiteX27" fmla="*/ 83127 w 184068"/>
                  <a:gd name="connsiteY27" fmla="*/ 641268 h 670956"/>
                  <a:gd name="connsiteX28" fmla="*/ 118753 w 184068"/>
                  <a:gd name="connsiteY28" fmla="*/ 653143 h 670956"/>
                  <a:gd name="connsiteX29" fmla="*/ 136566 w 184068"/>
                  <a:gd name="connsiteY29" fmla="*/ 670956 h 670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84068" h="670956">
                    <a:moveTo>
                      <a:pt x="118753" y="0"/>
                    </a:moveTo>
                    <a:cubicBezTo>
                      <a:pt x="93277" y="50954"/>
                      <a:pt x="122635" y="2056"/>
                      <a:pt x="89065" y="35626"/>
                    </a:cubicBezTo>
                    <a:cubicBezTo>
                      <a:pt x="62205" y="62486"/>
                      <a:pt x="96003" y="48815"/>
                      <a:pt x="53439" y="77190"/>
                    </a:cubicBezTo>
                    <a:cubicBezTo>
                      <a:pt x="47501" y="81148"/>
                      <a:pt x="41108" y="84497"/>
                      <a:pt x="35626" y="89065"/>
                    </a:cubicBezTo>
                    <a:cubicBezTo>
                      <a:pt x="24369" y="98445"/>
                      <a:pt x="12611" y="111346"/>
                      <a:pt x="5938" y="124691"/>
                    </a:cubicBezTo>
                    <a:cubicBezTo>
                      <a:pt x="3139" y="130289"/>
                      <a:pt x="1979" y="136566"/>
                      <a:pt x="0" y="142504"/>
                    </a:cubicBezTo>
                    <a:cubicBezTo>
                      <a:pt x="3917" y="158172"/>
                      <a:pt x="4692" y="172587"/>
                      <a:pt x="17813" y="184068"/>
                    </a:cubicBezTo>
                    <a:cubicBezTo>
                      <a:pt x="28554" y="193466"/>
                      <a:pt x="43347" y="197726"/>
                      <a:pt x="53439" y="207818"/>
                    </a:cubicBezTo>
                    <a:cubicBezTo>
                      <a:pt x="110623" y="265002"/>
                      <a:pt x="49781" y="207265"/>
                      <a:pt x="95003" y="243444"/>
                    </a:cubicBezTo>
                    <a:cubicBezTo>
                      <a:pt x="137306" y="277287"/>
                      <a:pt x="69865" y="230645"/>
                      <a:pt x="124691" y="267195"/>
                    </a:cubicBezTo>
                    <a:cubicBezTo>
                      <a:pt x="139998" y="290156"/>
                      <a:pt x="158181" y="297119"/>
                      <a:pt x="142504" y="320634"/>
                    </a:cubicBezTo>
                    <a:cubicBezTo>
                      <a:pt x="137846" y="327621"/>
                      <a:pt x="131678" y="333789"/>
                      <a:pt x="124691" y="338447"/>
                    </a:cubicBezTo>
                    <a:cubicBezTo>
                      <a:pt x="119483" y="341919"/>
                      <a:pt x="112349" y="341345"/>
                      <a:pt x="106878" y="344385"/>
                    </a:cubicBezTo>
                    <a:cubicBezTo>
                      <a:pt x="94402" y="351316"/>
                      <a:pt x="84792" y="363621"/>
                      <a:pt x="71252" y="368135"/>
                    </a:cubicBezTo>
                    <a:lnTo>
                      <a:pt x="35626" y="380011"/>
                    </a:lnTo>
                    <a:cubicBezTo>
                      <a:pt x="31668" y="385949"/>
                      <a:pt x="23751" y="390688"/>
                      <a:pt x="23751" y="397824"/>
                    </a:cubicBezTo>
                    <a:cubicBezTo>
                      <a:pt x="23751" y="417841"/>
                      <a:pt x="42317" y="416013"/>
                      <a:pt x="53439" y="421574"/>
                    </a:cubicBezTo>
                    <a:cubicBezTo>
                      <a:pt x="59822" y="424765"/>
                      <a:pt x="64731" y="430551"/>
                      <a:pt x="71252" y="433449"/>
                    </a:cubicBezTo>
                    <a:cubicBezTo>
                      <a:pt x="82691" y="438533"/>
                      <a:pt x="96462" y="438382"/>
                      <a:pt x="106878" y="445325"/>
                    </a:cubicBezTo>
                    <a:cubicBezTo>
                      <a:pt x="112816" y="449283"/>
                      <a:pt x="118308" y="454009"/>
                      <a:pt x="124691" y="457200"/>
                    </a:cubicBezTo>
                    <a:cubicBezTo>
                      <a:pt x="130289" y="459999"/>
                      <a:pt x="137033" y="460098"/>
                      <a:pt x="142504" y="463138"/>
                    </a:cubicBezTo>
                    <a:cubicBezTo>
                      <a:pt x="154980" y="470069"/>
                      <a:pt x="178130" y="486888"/>
                      <a:pt x="178130" y="486888"/>
                    </a:cubicBezTo>
                    <a:cubicBezTo>
                      <a:pt x="180109" y="492826"/>
                      <a:pt x="184068" y="498442"/>
                      <a:pt x="184068" y="504701"/>
                    </a:cubicBezTo>
                    <a:cubicBezTo>
                      <a:pt x="184068" y="526133"/>
                      <a:pt x="175695" y="533450"/>
                      <a:pt x="160317" y="546265"/>
                    </a:cubicBezTo>
                    <a:cubicBezTo>
                      <a:pt x="154835" y="550833"/>
                      <a:pt x="148887" y="554949"/>
                      <a:pt x="142504" y="558140"/>
                    </a:cubicBezTo>
                    <a:cubicBezTo>
                      <a:pt x="117219" y="570782"/>
                      <a:pt x="130699" y="555535"/>
                      <a:pt x="106878" y="575953"/>
                    </a:cubicBezTo>
                    <a:cubicBezTo>
                      <a:pt x="56484" y="619148"/>
                      <a:pt x="106208" y="584317"/>
                      <a:pt x="65314" y="611579"/>
                    </a:cubicBezTo>
                    <a:cubicBezTo>
                      <a:pt x="69377" y="623766"/>
                      <a:pt x="70087" y="634748"/>
                      <a:pt x="83127" y="641268"/>
                    </a:cubicBezTo>
                    <a:cubicBezTo>
                      <a:pt x="94323" y="646866"/>
                      <a:pt x="118753" y="653143"/>
                      <a:pt x="118753" y="653143"/>
                    </a:cubicBezTo>
                    <a:lnTo>
                      <a:pt x="136566" y="670956"/>
                    </a:lnTo>
                  </a:path>
                </a:pathLst>
              </a:cu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4415545" y="1639230"/>
            <a:ext cx="226379" cy="435104"/>
            <a:chOff x="825347" y="4096773"/>
            <a:chExt cx="226379" cy="479474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3" name="Oval 82"/>
            <p:cNvSpPr/>
            <p:nvPr/>
          </p:nvSpPr>
          <p:spPr>
            <a:xfrm>
              <a:off x="825347" y="4096773"/>
              <a:ext cx="226379" cy="479474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>
              <a:off x="889709" y="4158712"/>
              <a:ext cx="97654" cy="333856"/>
            </a:xfrm>
            <a:custGeom>
              <a:avLst/>
              <a:gdLst>
                <a:gd name="connsiteX0" fmla="*/ 118753 w 184068"/>
                <a:gd name="connsiteY0" fmla="*/ 0 h 670956"/>
                <a:gd name="connsiteX1" fmla="*/ 89065 w 184068"/>
                <a:gd name="connsiteY1" fmla="*/ 35626 h 670956"/>
                <a:gd name="connsiteX2" fmla="*/ 53439 w 184068"/>
                <a:gd name="connsiteY2" fmla="*/ 77190 h 670956"/>
                <a:gd name="connsiteX3" fmla="*/ 35626 w 184068"/>
                <a:gd name="connsiteY3" fmla="*/ 89065 h 670956"/>
                <a:gd name="connsiteX4" fmla="*/ 5938 w 184068"/>
                <a:gd name="connsiteY4" fmla="*/ 124691 h 670956"/>
                <a:gd name="connsiteX5" fmla="*/ 0 w 184068"/>
                <a:gd name="connsiteY5" fmla="*/ 142504 h 670956"/>
                <a:gd name="connsiteX6" fmla="*/ 17813 w 184068"/>
                <a:gd name="connsiteY6" fmla="*/ 184068 h 670956"/>
                <a:gd name="connsiteX7" fmla="*/ 53439 w 184068"/>
                <a:gd name="connsiteY7" fmla="*/ 207818 h 670956"/>
                <a:gd name="connsiteX8" fmla="*/ 95003 w 184068"/>
                <a:gd name="connsiteY8" fmla="*/ 243444 h 670956"/>
                <a:gd name="connsiteX9" fmla="*/ 124691 w 184068"/>
                <a:gd name="connsiteY9" fmla="*/ 267195 h 670956"/>
                <a:gd name="connsiteX10" fmla="*/ 142504 w 184068"/>
                <a:gd name="connsiteY10" fmla="*/ 320634 h 670956"/>
                <a:gd name="connsiteX11" fmla="*/ 124691 w 184068"/>
                <a:gd name="connsiteY11" fmla="*/ 338447 h 670956"/>
                <a:gd name="connsiteX12" fmla="*/ 106878 w 184068"/>
                <a:gd name="connsiteY12" fmla="*/ 344385 h 670956"/>
                <a:gd name="connsiteX13" fmla="*/ 71252 w 184068"/>
                <a:gd name="connsiteY13" fmla="*/ 368135 h 670956"/>
                <a:gd name="connsiteX14" fmla="*/ 35626 w 184068"/>
                <a:gd name="connsiteY14" fmla="*/ 380011 h 670956"/>
                <a:gd name="connsiteX15" fmla="*/ 23751 w 184068"/>
                <a:gd name="connsiteY15" fmla="*/ 397824 h 670956"/>
                <a:gd name="connsiteX16" fmla="*/ 53439 w 184068"/>
                <a:gd name="connsiteY16" fmla="*/ 421574 h 670956"/>
                <a:gd name="connsiteX17" fmla="*/ 71252 w 184068"/>
                <a:gd name="connsiteY17" fmla="*/ 433449 h 670956"/>
                <a:gd name="connsiteX18" fmla="*/ 106878 w 184068"/>
                <a:gd name="connsiteY18" fmla="*/ 445325 h 670956"/>
                <a:gd name="connsiteX19" fmla="*/ 124691 w 184068"/>
                <a:gd name="connsiteY19" fmla="*/ 457200 h 670956"/>
                <a:gd name="connsiteX20" fmla="*/ 142504 w 184068"/>
                <a:gd name="connsiteY20" fmla="*/ 463138 h 670956"/>
                <a:gd name="connsiteX21" fmla="*/ 178130 w 184068"/>
                <a:gd name="connsiteY21" fmla="*/ 486888 h 670956"/>
                <a:gd name="connsiteX22" fmla="*/ 184068 w 184068"/>
                <a:gd name="connsiteY22" fmla="*/ 504701 h 670956"/>
                <a:gd name="connsiteX23" fmla="*/ 160317 w 184068"/>
                <a:gd name="connsiteY23" fmla="*/ 546265 h 670956"/>
                <a:gd name="connsiteX24" fmla="*/ 142504 w 184068"/>
                <a:gd name="connsiteY24" fmla="*/ 558140 h 670956"/>
                <a:gd name="connsiteX25" fmla="*/ 106878 w 184068"/>
                <a:gd name="connsiteY25" fmla="*/ 575953 h 670956"/>
                <a:gd name="connsiteX26" fmla="*/ 65314 w 184068"/>
                <a:gd name="connsiteY26" fmla="*/ 611579 h 670956"/>
                <a:gd name="connsiteX27" fmla="*/ 83127 w 184068"/>
                <a:gd name="connsiteY27" fmla="*/ 641268 h 670956"/>
                <a:gd name="connsiteX28" fmla="*/ 118753 w 184068"/>
                <a:gd name="connsiteY28" fmla="*/ 653143 h 670956"/>
                <a:gd name="connsiteX29" fmla="*/ 136566 w 184068"/>
                <a:gd name="connsiteY29" fmla="*/ 670956 h 67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4068" h="670956">
                  <a:moveTo>
                    <a:pt x="118753" y="0"/>
                  </a:moveTo>
                  <a:cubicBezTo>
                    <a:pt x="93277" y="50954"/>
                    <a:pt x="122635" y="2056"/>
                    <a:pt x="89065" y="35626"/>
                  </a:cubicBezTo>
                  <a:cubicBezTo>
                    <a:pt x="62205" y="62486"/>
                    <a:pt x="96003" y="48815"/>
                    <a:pt x="53439" y="77190"/>
                  </a:cubicBezTo>
                  <a:cubicBezTo>
                    <a:pt x="47501" y="81148"/>
                    <a:pt x="41108" y="84497"/>
                    <a:pt x="35626" y="89065"/>
                  </a:cubicBezTo>
                  <a:cubicBezTo>
                    <a:pt x="24369" y="98445"/>
                    <a:pt x="12611" y="111346"/>
                    <a:pt x="5938" y="124691"/>
                  </a:cubicBezTo>
                  <a:cubicBezTo>
                    <a:pt x="3139" y="130289"/>
                    <a:pt x="1979" y="136566"/>
                    <a:pt x="0" y="142504"/>
                  </a:cubicBezTo>
                  <a:cubicBezTo>
                    <a:pt x="3917" y="158172"/>
                    <a:pt x="4692" y="172587"/>
                    <a:pt x="17813" y="184068"/>
                  </a:cubicBezTo>
                  <a:cubicBezTo>
                    <a:pt x="28554" y="193466"/>
                    <a:pt x="43347" y="197726"/>
                    <a:pt x="53439" y="207818"/>
                  </a:cubicBezTo>
                  <a:cubicBezTo>
                    <a:pt x="110623" y="265002"/>
                    <a:pt x="49781" y="207265"/>
                    <a:pt x="95003" y="243444"/>
                  </a:cubicBezTo>
                  <a:cubicBezTo>
                    <a:pt x="137306" y="277287"/>
                    <a:pt x="69865" y="230645"/>
                    <a:pt x="124691" y="267195"/>
                  </a:cubicBezTo>
                  <a:cubicBezTo>
                    <a:pt x="139998" y="290156"/>
                    <a:pt x="158181" y="297119"/>
                    <a:pt x="142504" y="320634"/>
                  </a:cubicBezTo>
                  <a:cubicBezTo>
                    <a:pt x="137846" y="327621"/>
                    <a:pt x="131678" y="333789"/>
                    <a:pt x="124691" y="338447"/>
                  </a:cubicBezTo>
                  <a:cubicBezTo>
                    <a:pt x="119483" y="341919"/>
                    <a:pt x="112349" y="341345"/>
                    <a:pt x="106878" y="344385"/>
                  </a:cubicBezTo>
                  <a:cubicBezTo>
                    <a:pt x="94402" y="351316"/>
                    <a:pt x="84792" y="363621"/>
                    <a:pt x="71252" y="368135"/>
                  </a:cubicBezTo>
                  <a:lnTo>
                    <a:pt x="35626" y="380011"/>
                  </a:lnTo>
                  <a:cubicBezTo>
                    <a:pt x="31668" y="385949"/>
                    <a:pt x="23751" y="390688"/>
                    <a:pt x="23751" y="397824"/>
                  </a:cubicBezTo>
                  <a:cubicBezTo>
                    <a:pt x="23751" y="417841"/>
                    <a:pt x="42317" y="416013"/>
                    <a:pt x="53439" y="421574"/>
                  </a:cubicBezTo>
                  <a:cubicBezTo>
                    <a:pt x="59822" y="424765"/>
                    <a:pt x="64731" y="430551"/>
                    <a:pt x="71252" y="433449"/>
                  </a:cubicBezTo>
                  <a:cubicBezTo>
                    <a:pt x="82691" y="438533"/>
                    <a:pt x="96462" y="438382"/>
                    <a:pt x="106878" y="445325"/>
                  </a:cubicBezTo>
                  <a:cubicBezTo>
                    <a:pt x="112816" y="449283"/>
                    <a:pt x="118308" y="454009"/>
                    <a:pt x="124691" y="457200"/>
                  </a:cubicBezTo>
                  <a:cubicBezTo>
                    <a:pt x="130289" y="459999"/>
                    <a:pt x="137033" y="460098"/>
                    <a:pt x="142504" y="463138"/>
                  </a:cubicBezTo>
                  <a:cubicBezTo>
                    <a:pt x="154980" y="470069"/>
                    <a:pt x="178130" y="486888"/>
                    <a:pt x="178130" y="486888"/>
                  </a:cubicBezTo>
                  <a:cubicBezTo>
                    <a:pt x="180109" y="492826"/>
                    <a:pt x="184068" y="498442"/>
                    <a:pt x="184068" y="504701"/>
                  </a:cubicBezTo>
                  <a:cubicBezTo>
                    <a:pt x="184068" y="526133"/>
                    <a:pt x="175695" y="533450"/>
                    <a:pt x="160317" y="546265"/>
                  </a:cubicBezTo>
                  <a:cubicBezTo>
                    <a:pt x="154835" y="550833"/>
                    <a:pt x="148887" y="554949"/>
                    <a:pt x="142504" y="558140"/>
                  </a:cubicBezTo>
                  <a:cubicBezTo>
                    <a:pt x="117219" y="570782"/>
                    <a:pt x="130699" y="555535"/>
                    <a:pt x="106878" y="575953"/>
                  </a:cubicBezTo>
                  <a:cubicBezTo>
                    <a:pt x="56484" y="619148"/>
                    <a:pt x="106208" y="584317"/>
                    <a:pt x="65314" y="611579"/>
                  </a:cubicBezTo>
                  <a:cubicBezTo>
                    <a:pt x="69377" y="623766"/>
                    <a:pt x="70087" y="634748"/>
                    <a:pt x="83127" y="641268"/>
                  </a:cubicBezTo>
                  <a:cubicBezTo>
                    <a:pt x="94323" y="646866"/>
                    <a:pt x="118753" y="653143"/>
                    <a:pt x="118753" y="653143"/>
                  </a:cubicBezTo>
                  <a:lnTo>
                    <a:pt x="136566" y="670956"/>
                  </a:lnTo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923328" y="3530480"/>
            <a:ext cx="820558" cy="307778"/>
            <a:chOff x="7968365" y="2758087"/>
            <a:chExt cx="820558" cy="307778"/>
          </a:xfrm>
        </p:grpSpPr>
        <p:sp>
          <p:nvSpPr>
            <p:cNvPr id="64" name="Lightning Bolt 63"/>
            <p:cNvSpPr/>
            <p:nvPr/>
          </p:nvSpPr>
          <p:spPr>
            <a:xfrm flipH="1">
              <a:off x="7968365" y="2758087"/>
              <a:ext cx="275412" cy="307778"/>
            </a:xfrm>
            <a:prstGeom prst="lightningBol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196068" y="2758087"/>
              <a:ext cx="5928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Write</a:t>
              </a:r>
            </a:p>
          </p:txBody>
        </p:sp>
      </p:grpSp>
      <p:sp>
        <p:nvSpPr>
          <p:cNvPr id="66" name="Freeform 65"/>
          <p:cNvSpPr/>
          <p:nvPr/>
        </p:nvSpPr>
        <p:spPr>
          <a:xfrm>
            <a:off x="4794551" y="3569648"/>
            <a:ext cx="2586909" cy="199716"/>
          </a:xfrm>
          <a:custGeom>
            <a:avLst/>
            <a:gdLst>
              <a:gd name="connsiteX0" fmla="*/ 2564780 w 2564780"/>
              <a:gd name="connsiteY0" fmla="*/ 289940 h 289940"/>
              <a:gd name="connsiteX1" fmla="*/ 1304692 w 2564780"/>
              <a:gd name="connsiteY1" fmla="*/ 9 h 289940"/>
              <a:gd name="connsiteX2" fmla="*/ 0 w 2564780"/>
              <a:gd name="connsiteY2" fmla="*/ 278789 h 28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4780" h="289940">
                <a:moveTo>
                  <a:pt x="2564780" y="289940"/>
                </a:moveTo>
                <a:cubicBezTo>
                  <a:pt x="2148467" y="145903"/>
                  <a:pt x="1732155" y="1867"/>
                  <a:pt x="1304692" y="9"/>
                </a:cubicBezTo>
                <a:cubicBezTo>
                  <a:pt x="877229" y="-1850"/>
                  <a:pt x="0" y="278789"/>
                  <a:pt x="0" y="278789"/>
                </a:cubicBezTo>
              </a:path>
            </a:pathLst>
          </a:custGeom>
          <a:noFill/>
          <a:ln w="12700">
            <a:solidFill>
              <a:schemeClr val="tx1"/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 rot="10800000">
            <a:off x="4794551" y="3907153"/>
            <a:ext cx="2586909" cy="199716"/>
          </a:xfrm>
          <a:custGeom>
            <a:avLst/>
            <a:gdLst>
              <a:gd name="connsiteX0" fmla="*/ 2564780 w 2564780"/>
              <a:gd name="connsiteY0" fmla="*/ 289940 h 289940"/>
              <a:gd name="connsiteX1" fmla="*/ 1304692 w 2564780"/>
              <a:gd name="connsiteY1" fmla="*/ 9 h 289940"/>
              <a:gd name="connsiteX2" fmla="*/ 0 w 2564780"/>
              <a:gd name="connsiteY2" fmla="*/ 278789 h 28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4780" h="289940">
                <a:moveTo>
                  <a:pt x="2564780" y="289940"/>
                </a:moveTo>
                <a:cubicBezTo>
                  <a:pt x="2148467" y="145903"/>
                  <a:pt x="1732155" y="1867"/>
                  <a:pt x="1304692" y="9"/>
                </a:cubicBezTo>
                <a:cubicBezTo>
                  <a:pt x="877229" y="-1850"/>
                  <a:pt x="0" y="278789"/>
                  <a:pt x="0" y="278789"/>
                </a:cubicBezTo>
              </a:path>
            </a:pathLst>
          </a:custGeom>
          <a:noFill/>
          <a:ln w="12700">
            <a:solidFill>
              <a:schemeClr val="tx1"/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989191" y="4809648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876051" y="2622272"/>
            <a:ext cx="441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RW</a:t>
            </a:r>
          </a:p>
        </p:txBody>
      </p:sp>
    </p:spTree>
    <p:extLst>
      <p:ext uri="{BB962C8B-B14F-4D97-AF65-F5344CB8AC3E}">
        <p14:creationId xmlns:p14="http://schemas.microsoft.com/office/powerpoint/2010/main" val="86482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AADD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Memory consistency </a:t>
            </a:r>
            <a:r>
              <a:rPr lang="en-US" dirty="0" smtClean="0"/>
              <a:t>protocol</a:t>
            </a:r>
            <a:br>
              <a:rPr lang="en-US" dirty="0" smtClean="0"/>
            </a:br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52685" y="2478313"/>
            <a:ext cx="541867" cy="38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0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52685" y="2866871"/>
            <a:ext cx="541867" cy="38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52685" y="3255425"/>
            <a:ext cx="541867" cy="38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52685" y="3643982"/>
            <a:ext cx="541867" cy="3885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3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52685" y="4032538"/>
            <a:ext cx="541867" cy="38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4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52685" y="4421093"/>
            <a:ext cx="541867" cy="38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5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52685" y="4809652"/>
            <a:ext cx="541867" cy="3885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6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52685" y="5198210"/>
            <a:ext cx="541867" cy="3885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7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81461" y="2478313"/>
            <a:ext cx="541867" cy="3885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0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81461" y="2866869"/>
            <a:ext cx="541867" cy="3885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81461" y="3255425"/>
            <a:ext cx="541867" cy="3885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81461" y="3643981"/>
            <a:ext cx="541867" cy="38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3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81461" y="4032537"/>
            <a:ext cx="541867" cy="3885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4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81461" y="4421092"/>
            <a:ext cx="541867" cy="3885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5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81461" y="4809648"/>
            <a:ext cx="541867" cy="3885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6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81461" y="5198204"/>
            <a:ext cx="541867" cy="3885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7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23909" y="2478313"/>
            <a:ext cx="541867" cy="3885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0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23909" y="2866869"/>
            <a:ext cx="541867" cy="3885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23909" y="3255425"/>
            <a:ext cx="541867" cy="3885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23909" y="3643981"/>
            <a:ext cx="541867" cy="3885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3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23909" y="4032537"/>
            <a:ext cx="541867" cy="3885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4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23909" y="4421092"/>
            <a:ext cx="541867" cy="3885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5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23909" y="4809648"/>
            <a:ext cx="541867" cy="3885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6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23909" y="5198204"/>
            <a:ext cx="541867" cy="3885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7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46752" y="2108982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Origin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851169" y="2108982"/>
            <a:ext cx="1087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Remote 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108721" y="2108982"/>
            <a:ext cx="1087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Remote 2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7539204" y="1639230"/>
            <a:ext cx="226379" cy="435104"/>
            <a:chOff x="825347" y="4096773"/>
            <a:chExt cx="226379" cy="479474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1" name="Oval 50"/>
            <p:cNvSpPr/>
            <p:nvPr/>
          </p:nvSpPr>
          <p:spPr>
            <a:xfrm>
              <a:off x="825347" y="4096773"/>
              <a:ext cx="226379" cy="479474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889709" y="4158712"/>
              <a:ext cx="97654" cy="333856"/>
            </a:xfrm>
            <a:custGeom>
              <a:avLst/>
              <a:gdLst>
                <a:gd name="connsiteX0" fmla="*/ 118753 w 184068"/>
                <a:gd name="connsiteY0" fmla="*/ 0 h 670956"/>
                <a:gd name="connsiteX1" fmla="*/ 89065 w 184068"/>
                <a:gd name="connsiteY1" fmla="*/ 35626 h 670956"/>
                <a:gd name="connsiteX2" fmla="*/ 53439 w 184068"/>
                <a:gd name="connsiteY2" fmla="*/ 77190 h 670956"/>
                <a:gd name="connsiteX3" fmla="*/ 35626 w 184068"/>
                <a:gd name="connsiteY3" fmla="*/ 89065 h 670956"/>
                <a:gd name="connsiteX4" fmla="*/ 5938 w 184068"/>
                <a:gd name="connsiteY4" fmla="*/ 124691 h 670956"/>
                <a:gd name="connsiteX5" fmla="*/ 0 w 184068"/>
                <a:gd name="connsiteY5" fmla="*/ 142504 h 670956"/>
                <a:gd name="connsiteX6" fmla="*/ 17813 w 184068"/>
                <a:gd name="connsiteY6" fmla="*/ 184068 h 670956"/>
                <a:gd name="connsiteX7" fmla="*/ 53439 w 184068"/>
                <a:gd name="connsiteY7" fmla="*/ 207818 h 670956"/>
                <a:gd name="connsiteX8" fmla="*/ 95003 w 184068"/>
                <a:gd name="connsiteY8" fmla="*/ 243444 h 670956"/>
                <a:gd name="connsiteX9" fmla="*/ 124691 w 184068"/>
                <a:gd name="connsiteY9" fmla="*/ 267195 h 670956"/>
                <a:gd name="connsiteX10" fmla="*/ 142504 w 184068"/>
                <a:gd name="connsiteY10" fmla="*/ 320634 h 670956"/>
                <a:gd name="connsiteX11" fmla="*/ 124691 w 184068"/>
                <a:gd name="connsiteY11" fmla="*/ 338447 h 670956"/>
                <a:gd name="connsiteX12" fmla="*/ 106878 w 184068"/>
                <a:gd name="connsiteY12" fmla="*/ 344385 h 670956"/>
                <a:gd name="connsiteX13" fmla="*/ 71252 w 184068"/>
                <a:gd name="connsiteY13" fmla="*/ 368135 h 670956"/>
                <a:gd name="connsiteX14" fmla="*/ 35626 w 184068"/>
                <a:gd name="connsiteY14" fmla="*/ 380011 h 670956"/>
                <a:gd name="connsiteX15" fmla="*/ 23751 w 184068"/>
                <a:gd name="connsiteY15" fmla="*/ 397824 h 670956"/>
                <a:gd name="connsiteX16" fmla="*/ 53439 w 184068"/>
                <a:gd name="connsiteY16" fmla="*/ 421574 h 670956"/>
                <a:gd name="connsiteX17" fmla="*/ 71252 w 184068"/>
                <a:gd name="connsiteY17" fmla="*/ 433449 h 670956"/>
                <a:gd name="connsiteX18" fmla="*/ 106878 w 184068"/>
                <a:gd name="connsiteY18" fmla="*/ 445325 h 670956"/>
                <a:gd name="connsiteX19" fmla="*/ 124691 w 184068"/>
                <a:gd name="connsiteY19" fmla="*/ 457200 h 670956"/>
                <a:gd name="connsiteX20" fmla="*/ 142504 w 184068"/>
                <a:gd name="connsiteY20" fmla="*/ 463138 h 670956"/>
                <a:gd name="connsiteX21" fmla="*/ 178130 w 184068"/>
                <a:gd name="connsiteY21" fmla="*/ 486888 h 670956"/>
                <a:gd name="connsiteX22" fmla="*/ 184068 w 184068"/>
                <a:gd name="connsiteY22" fmla="*/ 504701 h 670956"/>
                <a:gd name="connsiteX23" fmla="*/ 160317 w 184068"/>
                <a:gd name="connsiteY23" fmla="*/ 546265 h 670956"/>
                <a:gd name="connsiteX24" fmla="*/ 142504 w 184068"/>
                <a:gd name="connsiteY24" fmla="*/ 558140 h 670956"/>
                <a:gd name="connsiteX25" fmla="*/ 106878 w 184068"/>
                <a:gd name="connsiteY25" fmla="*/ 575953 h 670956"/>
                <a:gd name="connsiteX26" fmla="*/ 65314 w 184068"/>
                <a:gd name="connsiteY26" fmla="*/ 611579 h 670956"/>
                <a:gd name="connsiteX27" fmla="*/ 83127 w 184068"/>
                <a:gd name="connsiteY27" fmla="*/ 641268 h 670956"/>
                <a:gd name="connsiteX28" fmla="*/ 118753 w 184068"/>
                <a:gd name="connsiteY28" fmla="*/ 653143 h 670956"/>
                <a:gd name="connsiteX29" fmla="*/ 136566 w 184068"/>
                <a:gd name="connsiteY29" fmla="*/ 670956 h 67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4068" h="670956">
                  <a:moveTo>
                    <a:pt x="118753" y="0"/>
                  </a:moveTo>
                  <a:cubicBezTo>
                    <a:pt x="93277" y="50954"/>
                    <a:pt x="122635" y="2056"/>
                    <a:pt x="89065" y="35626"/>
                  </a:cubicBezTo>
                  <a:cubicBezTo>
                    <a:pt x="62205" y="62486"/>
                    <a:pt x="96003" y="48815"/>
                    <a:pt x="53439" y="77190"/>
                  </a:cubicBezTo>
                  <a:cubicBezTo>
                    <a:pt x="47501" y="81148"/>
                    <a:pt x="41108" y="84497"/>
                    <a:pt x="35626" y="89065"/>
                  </a:cubicBezTo>
                  <a:cubicBezTo>
                    <a:pt x="24369" y="98445"/>
                    <a:pt x="12611" y="111346"/>
                    <a:pt x="5938" y="124691"/>
                  </a:cubicBezTo>
                  <a:cubicBezTo>
                    <a:pt x="3139" y="130289"/>
                    <a:pt x="1979" y="136566"/>
                    <a:pt x="0" y="142504"/>
                  </a:cubicBezTo>
                  <a:cubicBezTo>
                    <a:pt x="3917" y="158172"/>
                    <a:pt x="4692" y="172587"/>
                    <a:pt x="17813" y="184068"/>
                  </a:cubicBezTo>
                  <a:cubicBezTo>
                    <a:pt x="28554" y="193466"/>
                    <a:pt x="43347" y="197726"/>
                    <a:pt x="53439" y="207818"/>
                  </a:cubicBezTo>
                  <a:cubicBezTo>
                    <a:pt x="110623" y="265002"/>
                    <a:pt x="49781" y="207265"/>
                    <a:pt x="95003" y="243444"/>
                  </a:cubicBezTo>
                  <a:cubicBezTo>
                    <a:pt x="137306" y="277287"/>
                    <a:pt x="69865" y="230645"/>
                    <a:pt x="124691" y="267195"/>
                  </a:cubicBezTo>
                  <a:cubicBezTo>
                    <a:pt x="139998" y="290156"/>
                    <a:pt x="158181" y="297119"/>
                    <a:pt x="142504" y="320634"/>
                  </a:cubicBezTo>
                  <a:cubicBezTo>
                    <a:pt x="137846" y="327621"/>
                    <a:pt x="131678" y="333789"/>
                    <a:pt x="124691" y="338447"/>
                  </a:cubicBezTo>
                  <a:cubicBezTo>
                    <a:pt x="119483" y="341919"/>
                    <a:pt x="112349" y="341345"/>
                    <a:pt x="106878" y="344385"/>
                  </a:cubicBezTo>
                  <a:cubicBezTo>
                    <a:pt x="94402" y="351316"/>
                    <a:pt x="84792" y="363621"/>
                    <a:pt x="71252" y="368135"/>
                  </a:cubicBezTo>
                  <a:lnTo>
                    <a:pt x="35626" y="380011"/>
                  </a:lnTo>
                  <a:cubicBezTo>
                    <a:pt x="31668" y="385949"/>
                    <a:pt x="23751" y="390688"/>
                    <a:pt x="23751" y="397824"/>
                  </a:cubicBezTo>
                  <a:cubicBezTo>
                    <a:pt x="23751" y="417841"/>
                    <a:pt x="42317" y="416013"/>
                    <a:pt x="53439" y="421574"/>
                  </a:cubicBezTo>
                  <a:cubicBezTo>
                    <a:pt x="59822" y="424765"/>
                    <a:pt x="64731" y="430551"/>
                    <a:pt x="71252" y="433449"/>
                  </a:cubicBezTo>
                  <a:cubicBezTo>
                    <a:pt x="82691" y="438533"/>
                    <a:pt x="96462" y="438382"/>
                    <a:pt x="106878" y="445325"/>
                  </a:cubicBezTo>
                  <a:cubicBezTo>
                    <a:pt x="112816" y="449283"/>
                    <a:pt x="118308" y="454009"/>
                    <a:pt x="124691" y="457200"/>
                  </a:cubicBezTo>
                  <a:cubicBezTo>
                    <a:pt x="130289" y="459999"/>
                    <a:pt x="137033" y="460098"/>
                    <a:pt x="142504" y="463138"/>
                  </a:cubicBezTo>
                  <a:cubicBezTo>
                    <a:pt x="154980" y="470069"/>
                    <a:pt x="178130" y="486888"/>
                    <a:pt x="178130" y="486888"/>
                  </a:cubicBezTo>
                  <a:cubicBezTo>
                    <a:pt x="180109" y="492826"/>
                    <a:pt x="184068" y="498442"/>
                    <a:pt x="184068" y="504701"/>
                  </a:cubicBezTo>
                  <a:cubicBezTo>
                    <a:pt x="184068" y="526133"/>
                    <a:pt x="175695" y="533450"/>
                    <a:pt x="160317" y="546265"/>
                  </a:cubicBezTo>
                  <a:cubicBezTo>
                    <a:pt x="154835" y="550833"/>
                    <a:pt x="148887" y="554949"/>
                    <a:pt x="142504" y="558140"/>
                  </a:cubicBezTo>
                  <a:cubicBezTo>
                    <a:pt x="117219" y="570782"/>
                    <a:pt x="130699" y="555535"/>
                    <a:pt x="106878" y="575953"/>
                  </a:cubicBezTo>
                  <a:cubicBezTo>
                    <a:pt x="56484" y="619148"/>
                    <a:pt x="106208" y="584317"/>
                    <a:pt x="65314" y="611579"/>
                  </a:cubicBezTo>
                  <a:cubicBezTo>
                    <a:pt x="69377" y="623766"/>
                    <a:pt x="70087" y="634748"/>
                    <a:pt x="83127" y="641268"/>
                  </a:cubicBezTo>
                  <a:cubicBezTo>
                    <a:pt x="94323" y="646866"/>
                    <a:pt x="118753" y="653143"/>
                    <a:pt x="118753" y="653143"/>
                  </a:cubicBezTo>
                  <a:lnTo>
                    <a:pt x="136566" y="670956"/>
                  </a:lnTo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030964" y="1639230"/>
            <a:ext cx="737501" cy="435104"/>
            <a:chOff x="1030964" y="1639230"/>
            <a:chExt cx="737501" cy="435104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54" name="Group 53"/>
            <p:cNvGrpSpPr/>
            <p:nvPr/>
          </p:nvGrpSpPr>
          <p:grpSpPr>
            <a:xfrm>
              <a:off x="1542086" y="1639230"/>
              <a:ext cx="226379" cy="435104"/>
              <a:chOff x="825347" y="4096773"/>
              <a:chExt cx="226379" cy="479474"/>
            </a:xfrm>
            <a:grpFill/>
          </p:grpSpPr>
          <p:sp>
            <p:nvSpPr>
              <p:cNvPr id="61" name="Oval 60"/>
              <p:cNvSpPr/>
              <p:nvPr/>
            </p:nvSpPr>
            <p:spPr>
              <a:xfrm>
                <a:off x="825347" y="4096773"/>
                <a:ext cx="226379" cy="479474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889709" y="4158712"/>
                <a:ext cx="97654" cy="333856"/>
              </a:xfrm>
              <a:custGeom>
                <a:avLst/>
                <a:gdLst>
                  <a:gd name="connsiteX0" fmla="*/ 118753 w 184068"/>
                  <a:gd name="connsiteY0" fmla="*/ 0 h 670956"/>
                  <a:gd name="connsiteX1" fmla="*/ 89065 w 184068"/>
                  <a:gd name="connsiteY1" fmla="*/ 35626 h 670956"/>
                  <a:gd name="connsiteX2" fmla="*/ 53439 w 184068"/>
                  <a:gd name="connsiteY2" fmla="*/ 77190 h 670956"/>
                  <a:gd name="connsiteX3" fmla="*/ 35626 w 184068"/>
                  <a:gd name="connsiteY3" fmla="*/ 89065 h 670956"/>
                  <a:gd name="connsiteX4" fmla="*/ 5938 w 184068"/>
                  <a:gd name="connsiteY4" fmla="*/ 124691 h 670956"/>
                  <a:gd name="connsiteX5" fmla="*/ 0 w 184068"/>
                  <a:gd name="connsiteY5" fmla="*/ 142504 h 670956"/>
                  <a:gd name="connsiteX6" fmla="*/ 17813 w 184068"/>
                  <a:gd name="connsiteY6" fmla="*/ 184068 h 670956"/>
                  <a:gd name="connsiteX7" fmla="*/ 53439 w 184068"/>
                  <a:gd name="connsiteY7" fmla="*/ 207818 h 670956"/>
                  <a:gd name="connsiteX8" fmla="*/ 95003 w 184068"/>
                  <a:gd name="connsiteY8" fmla="*/ 243444 h 670956"/>
                  <a:gd name="connsiteX9" fmla="*/ 124691 w 184068"/>
                  <a:gd name="connsiteY9" fmla="*/ 267195 h 670956"/>
                  <a:gd name="connsiteX10" fmla="*/ 142504 w 184068"/>
                  <a:gd name="connsiteY10" fmla="*/ 320634 h 670956"/>
                  <a:gd name="connsiteX11" fmla="*/ 124691 w 184068"/>
                  <a:gd name="connsiteY11" fmla="*/ 338447 h 670956"/>
                  <a:gd name="connsiteX12" fmla="*/ 106878 w 184068"/>
                  <a:gd name="connsiteY12" fmla="*/ 344385 h 670956"/>
                  <a:gd name="connsiteX13" fmla="*/ 71252 w 184068"/>
                  <a:gd name="connsiteY13" fmla="*/ 368135 h 670956"/>
                  <a:gd name="connsiteX14" fmla="*/ 35626 w 184068"/>
                  <a:gd name="connsiteY14" fmla="*/ 380011 h 670956"/>
                  <a:gd name="connsiteX15" fmla="*/ 23751 w 184068"/>
                  <a:gd name="connsiteY15" fmla="*/ 397824 h 670956"/>
                  <a:gd name="connsiteX16" fmla="*/ 53439 w 184068"/>
                  <a:gd name="connsiteY16" fmla="*/ 421574 h 670956"/>
                  <a:gd name="connsiteX17" fmla="*/ 71252 w 184068"/>
                  <a:gd name="connsiteY17" fmla="*/ 433449 h 670956"/>
                  <a:gd name="connsiteX18" fmla="*/ 106878 w 184068"/>
                  <a:gd name="connsiteY18" fmla="*/ 445325 h 670956"/>
                  <a:gd name="connsiteX19" fmla="*/ 124691 w 184068"/>
                  <a:gd name="connsiteY19" fmla="*/ 457200 h 670956"/>
                  <a:gd name="connsiteX20" fmla="*/ 142504 w 184068"/>
                  <a:gd name="connsiteY20" fmla="*/ 463138 h 670956"/>
                  <a:gd name="connsiteX21" fmla="*/ 178130 w 184068"/>
                  <a:gd name="connsiteY21" fmla="*/ 486888 h 670956"/>
                  <a:gd name="connsiteX22" fmla="*/ 184068 w 184068"/>
                  <a:gd name="connsiteY22" fmla="*/ 504701 h 670956"/>
                  <a:gd name="connsiteX23" fmla="*/ 160317 w 184068"/>
                  <a:gd name="connsiteY23" fmla="*/ 546265 h 670956"/>
                  <a:gd name="connsiteX24" fmla="*/ 142504 w 184068"/>
                  <a:gd name="connsiteY24" fmla="*/ 558140 h 670956"/>
                  <a:gd name="connsiteX25" fmla="*/ 106878 w 184068"/>
                  <a:gd name="connsiteY25" fmla="*/ 575953 h 670956"/>
                  <a:gd name="connsiteX26" fmla="*/ 65314 w 184068"/>
                  <a:gd name="connsiteY26" fmla="*/ 611579 h 670956"/>
                  <a:gd name="connsiteX27" fmla="*/ 83127 w 184068"/>
                  <a:gd name="connsiteY27" fmla="*/ 641268 h 670956"/>
                  <a:gd name="connsiteX28" fmla="*/ 118753 w 184068"/>
                  <a:gd name="connsiteY28" fmla="*/ 653143 h 670956"/>
                  <a:gd name="connsiteX29" fmla="*/ 136566 w 184068"/>
                  <a:gd name="connsiteY29" fmla="*/ 670956 h 670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84068" h="670956">
                    <a:moveTo>
                      <a:pt x="118753" y="0"/>
                    </a:moveTo>
                    <a:cubicBezTo>
                      <a:pt x="93277" y="50954"/>
                      <a:pt x="122635" y="2056"/>
                      <a:pt x="89065" y="35626"/>
                    </a:cubicBezTo>
                    <a:cubicBezTo>
                      <a:pt x="62205" y="62486"/>
                      <a:pt x="96003" y="48815"/>
                      <a:pt x="53439" y="77190"/>
                    </a:cubicBezTo>
                    <a:cubicBezTo>
                      <a:pt x="47501" y="81148"/>
                      <a:pt x="41108" y="84497"/>
                      <a:pt x="35626" y="89065"/>
                    </a:cubicBezTo>
                    <a:cubicBezTo>
                      <a:pt x="24369" y="98445"/>
                      <a:pt x="12611" y="111346"/>
                      <a:pt x="5938" y="124691"/>
                    </a:cubicBezTo>
                    <a:cubicBezTo>
                      <a:pt x="3139" y="130289"/>
                      <a:pt x="1979" y="136566"/>
                      <a:pt x="0" y="142504"/>
                    </a:cubicBezTo>
                    <a:cubicBezTo>
                      <a:pt x="3917" y="158172"/>
                      <a:pt x="4692" y="172587"/>
                      <a:pt x="17813" y="184068"/>
                    </a:cubicBezTo>
                    <a:cubicBezTo>
                      <a:pt x="28554" y="193466"/>
                      <a:pt x="43347" y="197726"/>
                      <a:pt x="53439" y="207818"/>
                    </a:cubicBezTo>
                    <a:cubicBezTo>
                      <a:pt x="110623" y="265002"/>
                      <a:pt x="49781" y="207265"/>
                      <a:pt x="95003" y="243444"/>
                    </a:cubicBezTo>
                    <a:cubicBezTo>
                      <a:pt x="137306" y="277287"/>
                      <a:pt x="69865" y="230645"/>
                      <a:pt x="124691" y="267195"/>
                    </a:cubicBezTo>
                    <a:cubicBezTo>
                      <a:pt x="139998" y="290156"/>
                      <a:pt x="158181" y="297119"/>
                      <a:pt x="142504" y="320634"/>
                    </a:cubicBezTo>
                    <a:cubicBezTo>
                      <a:pt x="137846" y="327621"/>
                      <a:pt x="131678" y="333789"/>
                      <a:pt x="124691" y="338447"/>
                    </a:cubicBezTo>
                    <a:cubicBezTo>
                      <a:pt x="119483" y="341919"/>
                      <a:pt x="112349" y="341345"/>
                      <a:pt x="106878" y="344385"/>
                    </a:cubicBezTo>
                    <a:cubicBezTo>
                      <a:pt x="94402" y="351316"/>
                      <a:pt x="84792" y="363621"/>
                      <a:pt x="71252" y="368135"/>
                    </a:cubicBezTo>
                    <a:lnTo>
                      <a:pt x="35626" y="380011"/>
                    </a:lnTo>
                    <a:cubicBezTo>
                      <a:pt x="31668" y="385949"/>
                      <a:pt x="23751" y="390688"/>
                      <a:pt x="23751" y="397824"/>
                    </a:cubicBezTo>
                    <a:cubicBezTo>
                      <a:pt x="23751" y="417841"/>
                      <a:pt x="42317" y="416013"/>
                      <a:pt x="53439" y="421574"/>
                    </a:cubicBezTo>
                    <a:cubicBezTo>
                      <a:pt x="59822" y="424765"/>
                      <a:pt x="64731" y="430551"/>
                      <a:pt x="71252" y="433449"/>
                    </a:cubicBezTo>
                    <a:cubicBezTo>
                      <a:pt x="82691" y="438533"/>
                      <a:pt x="96462" y="438382"/>
                      <a:pt x="106878" y="445325"/>
                    </a:cubicBezTo>
                    <a:cubicBezTo>
                      <a:pt x="112816" y="449283"/>
                      <a:pt x="118308" y="454009"/>
                      <a:pt x="124691" y="457200"/>
                    </a:cubicBezTo>
                    <a:cubicBezTo>
                      <a:pt x="130289" y="459999"/>
                      <a:pt x="137033" y="460098"/>
                      <a:pt x="142504" y="463138"/>
                    </a:cubicBezTo>
                    <a:cubicBezTo>
                      <a:pt x="154980" y="470069"/>
                      <a:pt x="178130" y="486888"/>
                      <a:pt x="178130" y="486888"/>
                    </a:cubicBezTo>
                    <a:cubicBezTo>
                      <a:pt x="180109" y="492826"/>
                      <a:pt x="184068" y="498442"/>
                      <a:pt x="184068" y="504701"/>
                    </a:cubicBezTo>
                    <a:cubicBezTo>
                      <a:pt x="184068" y="526133"/>
                      <a:pt x="175695" y="533450"/>
                      <a:pt x="160317" y="546265"/>
                    </a:cubicBezTo>
                    <a:cubicBezTo>
                      <a:pt x="154835" y="550833"/>
                      <a:pt x="148887" y="554949"/>
                      <a:pt x="142504" y="558140"/>
                    </a:cubicBezTo>
                    <a:cubicBezTo>
                      <a:pt x="117219" y="570782"/>
                      <a:pt x="130699" y="555535"/>
                      <a:pt x="106878" y="575953"/>
                    </a:cubicBezTo>
                    <a:cubicBezTo>
                      <a:pt x="56484" y="619148"/>
                      <a:pt x="106208" y="584317"/>
                      <a:pt x="65314" y="611579"/>
                    </a:cubicBezTo>
                    <a:cubicBezTo>
                      <a:pt x="69377" y="623766"/>
                      <a:pt x="70087" y="634748"/>
                      <a:pt x="83127" y="641268"/>
                    </a:cubicBezTo>
                    <a:cubicBezTo>
                      <a:pt x="94323" y="646866"/>
                      <a:pt x="118753" y="653143"/>
                      <a:pt x="118753" y="653143"/>
                    </a:cubicBezTo>
                    <a:lnTo>
                      <a:pt x="136566" y="670956"/>
                    </a:lnTo>
                  </a:path>
                </a:pathLst>
              </a:cu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1283526" y="1639230"/>
              <a:ext cx="226379" cy="435104"/>
              <a:chOff x="825347" y="4096773"/>
              <a:chExt cx="226379" cy="479474"/>
            </a:xfrm>
            <a:grpFill/>
          </p:grpSpPr>
          <p:sp>
            <p:nvSpPr>
              <p:cNvPr id="59" name="Oval 58"/>
              <p:cNvSpPr/>
              <p:nvPr/>
            </p:nvSpPr>
            <p:spPr>
              <a:xfrm>
                <a:off x="825347" y="4096773"/>
                <a:ext cx="226379" cy="479474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889709" y="4158712"/>
                <a:ext cx="97654" cy="333856"/>
              </a:xfrm>
              <a:custGeom>
                <a:avLst/>
                <a:gdLst>
                  <a:gd name="connsiteX0" fmla="*/ 118753 w 184068"/>
                  <a:gd name="connsiteY0" fmla="*/ 0 h 670956"/>
                  <a:gd name="connsiteX1" fmla="*/ 89065 w 184068"/>
                  <a:gd name="connsiteY1" fmla="*/ 35626 h 670956"/>
                  <a:gd name="connsiteX2" fmla="*/ 53439 w 184068"/>
                  <a:gd name="connsiteY2" fmla="*/ 77190 h 670956"/>
                  <a:gd name="connsiteX3" fmla="*/ 35626 w 184068"/>
                  <a:gd name="connsiteY3" fmla="*/ 89065 h 670956"/>
                  <a:gd name="connsiteX4" fmla="*/ 5938 w 184068"/>
                  <a:gd name="connsiteY4" fmla="*/ 124691 h 670956"/>
                  <a:gd name="connsiteX5" fmla="*/ 0 w 184068"/>
                  <a:gd name="connsiteY5" fmla="*/ 142504 h 670956"/>
                  <a:gd name="connsiteX6" fmla="*/ 17813 w 184068"/>
                  <a:gd name="connsiteY6" fmla="*/ 184068 h 670956"/>
                  <a:gd name="connsiteX7" fmla="*/ 53439 w 184068"/>
                  <a:gd name="connsiteY7" fmla="*/ 207818 h 670956"/>
                  <a:gd name="connsiteX8" fmla="*/ 95003 w 184068"/>
                  <a:gd name="connsiteY8" fmla="*/ 243444 h 670956"/>
                  <a:gd name="connsiteX9" fmla="*/ 124691 w 184068"/>
                  <a:gd name="connsiteY9" fmla="*/ 267195 h 670956"/>
                  <a:gd name="connsiteX10" fmla="*/ 142504 w 184068"/>
                  <a:gd name="connsiteY10" fmla="*/ 320634 h 670956"/>
                  <a:gd name="connsiteX11" fmla="*/ 124691 w 184068"/>
                  <a:gd name="connsiteY11" fmla="*/ 338447 h 670956"/>
                  <a:gd name="connsiteX12" fmla="*/ 106878 w 184068"/>
                  <a:gd name="connsiteY12" fmla="*/ 344385 h 670956"/>
                  <a:gd name="connsiteX13" fmla="*/ 71252 w 184068"/>
                  <a:gd name="connsiteY13" fmla="*/ 368135 h 670956"/>
                  <a:gd name="connsiteX14" fmla="*/ 35626 w 184068"/>
                  <a:gd name="connsiteY14" fmla="*/ 380011 h 670956"/>
                  <a:gd name="connsiteX15" fmla="*/ 23751 w 184068"/>
                  <a:gd name="connsiteY15" fmla="*/ 397824 h 670956"/>
                  <a:gd name="connsiteX16" fmla="*/ 53439 w 184068"/>
                  <a:gd name="connsiteY16" fmla="*/ 421574 h 670956"/>
                  <a:gd name="connsiteX17" fmla="*/ 71252 w 184068"/>
                  <a:gd name="connsiteY17" fmla="*/ 433449 h 670956"/>
                  <a:gd name="connsiteX18" fmla="*/ 106878 w 184068"/>
                  <a:gd name="connsiteY18" fmla="*/ 445325 h 670956"/>
                  <a:gd name="connsiteX19" fmla="*/ 124691 w 184068"/>
                  <a:gd name="connsiteY19" fmla="*/ 457200 h 670956"/>
                  <a:gd name="connsiteX20" fmla="*/ 142504 w 184068"/>
                  <a:gd name="connsiteY20" fmla="*/ 463138 h 670956"/>
                  <a:gd name="connsiteX21" fmla="*/ 178130 w 184068"/>
                  <a:gd name="connsiteY21" fmla="*/ 486888 h 670956"/>
                  <a:gd name="connsiteX22" fmla="*/ 184068 w 184068"/>
                  <a:gd name="connsiteY22" fmla="*/ 504701 h 670956"/>
                  <a:gd name="connsiteX23" fmla="*/ 160317 w 184068"/>
                  <a:gd name="connsiteY23" fmla="*/ 546265 h 670956"/>
                  <a:gd name="connsiteX24" fmla="*/ 142504 w 184068"/>
                  <a:gd name="connsiteY24" fmla="*/ 558140 h 670956"/>
                  <a:gd name="connsiteX25" fmla="*/ 106878 w 184068"/>
                  <a:gd name="connsiteY25" fmla="*/ 575953 h 670956"/>
                  <a:gd name="connsiteX26" fmla="*/ 65314 w 184068"/>
                  <a:gd name="connsiteY26" fmla="*/ 611579 h 670956"/>
                  <a:gd name="connsiteX27" fmla="*/ 83127 w 184068"/>
                  <a:gd name="connsiteY27" fmla="*/ 641268 h 670956"/>
                  <a:gd name="connsiteX28" fmla="*/ 118753 w 184068"/>
                  <a:gd name="connsiteY28" fmla="*/ 653143 h 670956"/>
                  <a:gd name="connsiteX29" fmla="*/ 136566 w 184068"/>
                  <a:gd name="connsiteY29" fmla="*/ 670956 h 670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84068" h="670956">
                    <a:moveTo>
                      <a:pt x="118753" y="0"/>
                    </a:moveTo>
                    <a:cubicBezTo>
                      <a:pt x="93277" y="50954"/>
                      <a:pt x="122635" y="2056"/>
                      <a:pt x="89065" y="35626"/>
                    </a:cubicBezTo>
                    <a:cubicBezTo>
                      <a:pt x="62205" y="62486"/>
                      <a:pt x="96003" y="48815"/>
                      <a:pt x="53439" y="77190"/>
                    </a:cubicBezTo>
                    <a:cubicBezTo>
                      <a:pt x="47501" y="81148"/>
                      <a:pt x="41108" y="84497"/>
                      <a:pt x="35626" y="89065"/>
                    </a:cubicBezTo>
                    <a:cubicBezTo>
                      <a:pt x="24369" y="98445"/>
                      <a:pt x="12611" y="111346"/>
                      <a:pt x="5938" y="124691"/>
                    </a:cubicBezTo>
                    <a:cubicBezTo>
                      <a:pt x="3139" y="130289"/>
                      <a:pt x="1979" y="136566"/>
                      <a:pt x="0" y="142504"/>
                    </a:cubicBezTo>
                    <a:cubicBezTo>
                      <a:pt x="3917" y="158172"/>
                      <a:pt x="4692" y="172587"/>
                      <a:pt x="17813" y="184068"/>
                    </a:cubicBezTo>
                    <a:cubicBezTo>
                      <a:pt x="28554" y="193466"/>
                      <a:pt x="43347" y="197726"/>
                      <a:pt x="53439" y="207818"/>
                    </a:cubicBezTo>
                    <a:cubicBezTo>
                      <a:pt x="110623" y="265002"/>
                      <a:pt x="49781" y="207265"/>
                      <a:pt x="95003" y="243444"/>
                    </a:cubicBezTo>
                    <a:cubicBezTo>
                      <a:pt x="137306" y="277287"/>
                      <a:pt x="69865" y="230645"/>
                      <a:pt x="124691" y="267195"/>
                    </a:cubicBezTo>
                    <a:cubicBezTo>
                      <a:pt x="139998" y="290156"/>
                      <a:pt x="158181" y="297119"/>
                      <a:pt x="142504" y="320634"/>
                    </a:cubicBezTo>
                    <a:cubicBezTo>
                      <a:pt x="137846" y="327621"/>
                      <a:pt x="131678" y="333789"/>
                      <a:pt x="124691" y="338447"/>
                    </a:cubicBezTo>
                    <a:cubicBezTo>
                      <a:pt x="119483" y="341919"/>
                      <a:pt x="112349" y="341345"/>
                      <a:pt x="106878" y="344385"/>
                    </a:cubicBezTo>
                    <a:cubicBezTo>
                      <a:pt x="94402" y="351316"/>
                      <a:pt x="84792" y="363621"/>
                      <a:pt x="71252" y="368135"/>
                    </a:cubicBezTo>
                    <a:lnTo>
                      <a:pt x="35626" y="380011"/>
                    </a:lnTo>
                    <a:cubicBezTo>
                      <a:pt x="31668" y="385949"/>
                      <a:pt x="23751" y="390688"/>
                      <a:pt x="23751" y="397824"/>
                    </a:cubicBezTo>
                    <a:cubicBezTo>
                      <a:pt x="23751" y="417841"/>
                      <a:pt x="42317" y="416013"/>
                      <a:pt x="53439" y="421574"/>
                    </a:cubicBezTo>
                    <a:cubicBezTo>
                      <a:pt x="59822" y="424765"/>
                      <a:pt x="64731" y="430551"/>
                      <a:pt x="71252" y="433449"/>
                    </a:cubicBezTo>
                    <a:cubicBezTo>
                      <a:pt x="82691" y="438533"/>
                      <a:pt x="96462" y="438382"/>
                      <a:pt x="106878" y="445325"/>
                    </a:cubicBezTo>
                    <a:cubicBezTo>
                      <a:pt x="112816" y="449283"/>
                      <a:pt x="118308" y="454009"/>
                      <a:pt x="124691" y="457200"/>
                    </a:cubicBezTo>
                    <a:cubicBezTo>
                      <a:pt x="130289" y="459999"/>
                      <a:pt x="137033" y="460098"/>
                      <a:pt x="142504" y="463138"/>
                    </a:cubicBezTo>
                    <a:cubicBezTo>
                      <a:pt x="154980" y="470069"/>
                      <a:pt x="178130" y="486888"/>
                      <a:pt x="178130" y="486888"/>
                    </a:cubicBezTo>
                    <a:cubicBezTo>
                      <a:pt x="180109" y="492826"/>
                      <a:pt x="184068" y="498442"/>
                      <a:pt x="184068" y="504701"/>
                    </a:cubicBezTo>
                    <a:cubicBezTo>
                      <a:pt x="184068" y="526133"/>
                      <a:pt x="175695" y="533450"/>
                      <a:pt x="160317" y="546265"/>
                    </a:cubicBezTo>
                    <a:cubicBezTo>
                      <a:pt x="154835" y="550833"/>
                      <a:pt x="148887" y="554949"/>
                      <a:pt x="142504" y="558140"/>
                    </a:cubicBezTo>
                    <a:cubicBezTo>
                      <a:pt x="117219" y="570782"/>
                      <a:pt x="130699" y="555535"/>
                      <a:pt x="106878" y="575953"/>
                    </a:cubicBezTo>
                    <a:cubicBezTo>
                      <a:pt x="56484" y="619148"/>
                      <a:pt x="106208" y="584317"/>
                      <a:pt x="65314" y="611579"/>
                    </a:cubicBezTo>
                    <a:cubicBezTo>
                      <a:pt x="69377" y="623766"/>
                      <a:pt x="70087" y="634748"/>
                      <a:pt x="83127" y="641268"/>
                    </a:cubicBezTo>
                    <a:cubicBezTo>
                      <a:pt x="94323" y="646866"/>
                      <a:pt x="118753" y="653143"/>
                      <a:pt x="118753" y="653143"/>
                    </a:cubicBezTo>
                    <a:lnTo>
                      <a:pt x="136566" y="670956"/>
                    </a:lnTo>
                  </a:path>
                </a:pathLst>
              </a:cu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1030964" y="1639230"/>
              <a:ext cx="226379" cy="435104"/>
              <a:chOff x="825347" y="4096773"/>
              <a:chExt cx="226379" cy="479474"/>
            </a:xfrm>
            <a:grpFill/>
          </p:grpSpPr>
          <p:sp>
            <p:nvSpPr>
              <p:cNvPr id="57" name="Oval 56"/>
              <p:cNvSpPr/>
              <p:nvPr/>
            </p:nvSpPr>
            <p:spPr>
              <a:xfrm>
                <a:off x="825347" y="4096773"/>
                <a:ext cx="226379" cy="479474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889709" y="4158712"/>
                <a:ext cx="97654" cy="333856"/>
              </a:xfrm>
              <a:custGeom>
                <a:avLst/>
                <a:gdLst>
                  <a:gd name="connsiteX0" fmla="*/ 118753 w 184068"/>
                  <a:gd name="connsiteY0" fmla="*/ 0 h 670956"/>
                  <a:gd name="connsiteX1" fmla="*/ 89065 w 184068"/>
                  <a:gd name="connsiteY1" fmla="*/ 35626 h 670956"/>
                  <a:gd name="connsiteX2" fmla="*/ 53439 w 184068"/>
                  <a:gd name="connsiteY2" fmla="*/ 77190 h 670956"/>
                  <a:gd name="connsiteX3" fmla="*/ 35626 w 184068"/>
                  <a:gd name="connsiteY3" fmla="*/ 89065 h 670956"/>
                  <a:gd name="connsiteX4" fmla="*/ 5938 w 184068"/>
                  <a:gd name="connsiteY4" fmla="*/ 124691 h 670956"/>
                  <a:gd name="connsiteX5" fmla="*/ 0 w 184068"/>
                  <a:gd name="connsiteY5" fmla="*/ 142504 h 670956"/>
                  <a:gd name="connsiteX6" fmla="*/ 17813 w 184068"/>
                  <a:gd name="connsiteY6" fmla="*/ 184068 h 670956"/>
                  <a:gd name="connsiteX7" fmla="*/ 53439 w 184068"/>
                  <a:gd name="connsiteY7" fmla="*/ 207818 h 670956"/>
                  <a:gd name="connsiteX8" fmla="*/ 95003 w 184068"/>
                  <a:gd name="connsiteY8" fmla="*/ 243444 h 670956"/>
                  <a:gd name="connsiteX9" fmla="*/ 124691 w 184068"/>
                  <a:gd name="connsiteY9" fmla="*/ 267195 h 670956"/>
                  <a:gd name="connsiteX10" fmla="*/ 142504 w 184068"/>
                  <a:gd name="connsiteY10" fmla="*/ 320634 h 670956"/>
                  <a:gd name="connsiteX11" fmla="*/ 124691 w 184068"/>
                  <a:gd name="connsiteY11" fmla="*/ 338447 h 670956"/>
                  <a:gd name="connsiteX12" fmla="*/ 106878 w 184068"/>
                  <a:gd name="connsiteY12" fmla="*/ 344385 h 670956"/>
                  <a:gd name="connsiteX13" fmla="*/ 71252 w 184068"/>
                  <a:gd name="connsiteY13" fmla="*/ 368135 h 670956"/>
                  <a:gd name="connsiteX14" fmla="*/ 35626 w 184068"/>
                  <a:gd name="connsiteY14" fmla="*/ 380011 h 670956"/>
                  <a:gd name="connsiteX15" fmla="*/ 23751 w 184068"/>
                  <a:gd name="connsiteY15" fmla="*/ 397824 h 670956"/>
                  <a:gd name="connsiteX16" fmla="*/ 53439 w 184068"/>
                  <a:gd name="connsiteY16" fmla="*/ 421574 h 670956"/>
                  <a:gd name="connsiteX17" fmla="*/ 71252 w 184068"/>
                  <a:gd name="connsiteY17" fmla="*/ 433449 h 670956"/>
                  <a:gd name="connsiteX18" fmla="*/ 106878 w 184068"/>
                  <a:gd name="connsiteY18" fmla="*/ 445325 h 670956"/>
                  <a:gd name="connsiteX19" fmla="*/ 124691 w 184068"/>
                  <a:gd name="connsiteY19" fmla="*/ 457200 h 670956"/>
                  <a:gd name="connsiteX20" fmla="*/ 142504 w 184068"/>
                  <a:gd name="connsiteY20" fmla="*/ 463138 h 670956"/>
                  <a:gd name="connsiteX21" fmla="*/ 178130 w 184068"/>
                  <a:gd name="connsiteY21" fmla="*/ 486888 h 670956"/>
                  <a:gd name="connsiteX22" fmla="*/ 184068 w 184068"/>
                  <a:gd name="connsiteY22" fmla="*/ 504701 h 670956"/>
                  <a:gd name="connsiteX23" fmla="*/ 160317 w 184068"/>
                  <a:gd name="connsiteY23" fmla="*/ 546265 h 670956"/>
                  <a:gd name="connsiteX24" fmla="*/ 142504 w 184068"/>
                  <a:gd name="connsiteY24" fmla="*/ 558140 h 670956"/>
                  <a:gd name="connsiteX25" fmla="*/ 106878 w 184068"/>
                  <a:gd name="connsiteY25" fmla="*/ 575953 h 670956"/>
                  <a:gd name="connsiteX26" fmla="*/ 65314 w 184068"/>
                  <a:gd name="connsiteY26" fmla="*/ 611579 h 670956"/>
                  <a:gd name="connsiteX27" fmla="*/ 83127 w 184068"/>
                  <a:gd name="connsiteY27" fmla="*/ 641268 h 670956"/>
                  <a:gd name="connsiteX28" fmla="*/ 118753 w 184068"/>
                  <a:gd name="connsiteY28" fmla="*/ 653143 h 670956"/>
                  <a:gd name="connsiteX29" fmla="*/ 136566 w 184068"/>
                  <a:gd name="connsiteY29" fmla="*/ 670956 h 670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84068" h="670956">
                    <a:moveTo>
                      <a:pt x="118753" y="0"/>
                    </a:moveTo>
                    <a:cubicBezTo>
                      <a:pt x="93277" y="50954"/>
                      <a:pt x="122635" y="2056"/>
                      <a:pt x="89065" y="35626"/>
                    </a:cubicBezTo>
                    <a:cubicBezTo>
                      <a:pt x="62205" y="62486"/>
                      <a:pt x="96003" y="48815"/>
                      <a:pt x="53439" y="77190"/>
                    </a:cubicBezTo>
                    <a:cubicBezTo>
                      <a:pt x="47501" y="81148"/>
                      <a:pt x="41108" y="84497"/>
                      <a:pt x="35626" y="89065"/>
                    </a:cubicBezTo>
                    <a:cubicBezTo>
                      <a:pt x="24369" y="98445"/>
                      <a:pt x="12611" y="111346"/>
                      <a:pt x="5938" y="124691"/>
                    </a:cubicBezTo>
                    <a:cubicBezTo>
                      <a:pt x="3139" y="130289"/>
                      <a:pt x="1979" y="136566"/>
                      <a:pt x="0" y="142504"/>
                    </a:cubicBezTo>
                    <a:cubicBezTo>
                      <a:pt x="3917" y="158172"/>
                      <a:pt x="4692" y="172587"/>
                      <a:pt x="17813" y="184068"/>
                    </a:cubicBezTo>
                    <a:cubicBezTo>
                      <a:pt x="28554" y="193466"/>
                      <a:pt x="43347" y="197726"/>
                      <a:pt x="53439" y="207818"/>
                    </a:cubicBezTo>
                    <a:cubicBezTo>
                      <a:pt x="110623" y="265002"/>
                      <a:pt x="49781" y="207265"/>
                      <a:pt x="95003" y="243444"/>
                    </a:cubicBezTo>
                    <a:cubicBezTo>
                      <a:pt x="137306" y="277287"/>
                      <a:pt x="69865" y="230645"/>
                      <a:pt x="124691" y="267195"/>
                    </a:cubicBezTo>
                    <a:cubicBezTo>
                      <a:pt x="139998" y="290156"/>
                      <a:pt x="158181" y="297119"/>
                      <a:pt x="142504" y="320634"/>
                    </a:cubicBezTo>
                    <a:cubicBezTo>
                      <a:pt x="137846" y="327621"/>
                      <a:pt x="131678" y="333789"/>
                      <a:pt x="124691" y="338447"/>
                    </a:cubicBezTo>
                    <a:cubicBezTo>
                      <a:pt x="119483" y="341919"/>
                      <a:pt x="112349" y="341345"/>
                      <a:pt x="106878" y="344385"/>
                    </a:cubicBezTo>
                    <a:cubicBezTo>
                      <a:pt x="94402" y="351316"/>
                      <a:pt x="84792" y="363621"/>
                      <a:pt x="71252" y="368135"/>
                    </a:cubicBezTo>
                    <a:lnTo>
                      <a:pt x="35626" y="380011"/>
                    </a:lnTo>
                    <a:cubicBezTo>
                      <a:pt x="31668" y="385949"/>
                      <a:pt x="23751" y="390688"/>
                      <a:pt x="23751" y="397824"/>
                    </a:cubicBezTo>
                    <a:cubicBezTo>
                      <a:pt x="23751" y="417841"/>
                      <a:pt x="42317" y="416013"/>
                      <a:pt x="53439" y="421574"/>
                    </a:cubicBezTo>
                    <a:cubicBezTo>
                      <a:pt x="59822" y="424765"/>
                      <a:pt x="64731" y="430551"/>
                      <a:pt x="71252" y="433449"/>
                    </a:cubicBezTo>
                    <a:cubicBezTo>
                      <a:pt x="82691" y="438533"/>
                      <a:pt x="96462" y="438382"/>
                      <a:pt x="106878" y="445325"/>
                    </a:cubicBezTo>
                    <a:cubicBezTo>
                      <a:pt x="112816" y="449283"/>
                      <a:pt x="118308" y="454009"/>
                      <a:pt x="124691" y="457200"/>
                    </a:cubicBezTo>
                    <a:cubicBezTo>
                      <a:pt x="130289" y="459999"/>
                      <a:pt x="137033" y="460098"/>
                      <a:pt x="142504" y="463138"/>
                    </a:cubicBezTo>
                    <a:cubicBezTo>
                      <a:pt x="154980" y="470069"/>
                      <a:pt x="178130" y="486888"/>
                      <a:pt x="178130" y="486888"/>
                    </a:cubicBezTo>
                    <a:cubicBezTo>
                      <a:pt x="180109" y="492826"/>
                      <a:pt x="184068" y="498442"/>
                      <a:pt x="184068" y="504701"/>
                    </a:cubicBezTo>
                    <a:cubicBezTo>
                      <a:pt x="184068" y="526133"/>
                      <a:pt x="175695" y="533450"/>
                      <a:pt x="160317" y="546265"/>
                    </a:cubicBezTo>
                    <a:cubicBezTo>
                      <a:pt x="154835" y="550833"/>
                      <a:pt x="148887" y="554949"/>
                      <a:pt x="142504" y="558140"/>
                    </a:cubicBezTo>
                    <a:cubicBezTo>
                      <a:pt x="117219" y="570782"/>
                      <a:pt x="130699" y="555535"/>
                      <a:pt x="106878" y="575953"/>
                    </a:cubicBezTo>
                    <a:cubicBezTo>
                      <a:pt x="56484" y="619148"/>
                      <a:pt x="106208" y="584317"/>
                      <a:pt x="65314" y="611579"/>
                    </a:cubicBezTo>
                    <a:cubicBezTo>
                      <a:pt x="69377" y="623766"/>
                      <a:pt x="70087" y="634748"/>
                      <a:pt x="83127" y="641268"/>
                    </a:cubicBezTo>
                    <a:cubicBezTo>
                      <a:pt x="94323" y="646866"/>
                      <a:pt x="118753" y="653143"/>
                      <a:pt x="118753" y="653143"/>
                    </a:cubicBezTo>
                    <a:lnTo>
                      <a:pt x="136566" y="670956"/>
                    </a:lnTo>
                  </a:path>
                </a:pathLst>
              </a:cu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4415545" y="1639230"/>
            <a:ext cx="226379" cy="435104"/>
            <a:chOff x="825347" y="4096773"/>
            <a:chExt cx="226379" cy="479474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3" name="Oval 82"/>
            <p:cNvSpPr/>
            <p:nvPr/>
          </p:nvSpPr>
          <p:spPr>
            <a:xfrm>
              <a:off x="825347" y="4096773"/>
              <a:ext cx="226379" cy="479474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>
              <a:off x="889709" y="4158712"/>
              <a:ext cx="97654" cy="333856"/>
            </a:xfrm>
            <a:custGeom>
              <a:avLst/>
              <a:gdLst>
                <a:gd name="connsiteX0" fmla="*/ 118753 w 184068"/>
                <a:gd name="connsiteY0" fmla="*/ 0 h 670956"/>
                <a:gd name="connsiteX1" fmla="*/ 89065 w 184068"/>
                <a:gd name="connsiteY1" fmla="*/ 35626 h 670956"/>
                <a:gd name="connsiteX2" fmla="*/ 53439 w 184068"/>
                <a:gd name="connsiteY2" fmla="*/ 77190 h 670956"/>
                <a:gd name="connsiteX3" fmla="*/ 35626 w 184068"/>
                <a:gd name="connsiteY3" fmla="*/ 89065 h 670956"/>
                <a:gd name="connsiteX4" fmla="*/ 5938 w 184068"/>
                <a:gd name="connsiteY4" fmla="*/ 124691 h 670956"/>
                <a:gd name="connsiteX5" fmla="*/ 0 w 184068"/>
                <a:gd name="connsiteY5" fmla="*/ 142504 h 670956"/>
                <a:gd name="connsiteX6" fmla="*/ 17813 w 184068"/>
                <a:gd name="connsiteY6" fmla="*/ 184068 h 670956"/>
                <a:gd name="connsiteX7" fmla="*/ 53439 w 184068"/>
                <a:gd name="connsiteY7" fmla="*/ 207818 h 670956"/>
                <a:gd name="connsiteX8" fmla="*/ 95003 w 184068"/>
                <a:gd name="connsiteY8" fmla="*/ 243444 h 670956"/>
                <a:gd name="connsiteX9" fmla="*/ 124691 w 184068"/>
                <a:gd name="connsiteY9" fmla="*/ 267195 h 670956"/>
                <a:gd name="connsiteX10" fmla="*/ 142504 w 184068"/>
                <a:gd name="connsiteY10" fmla="*/ 320634 h 670956"/>
                <a:gd name="connsiteX11" fmla="*/ 124691 w 184068"/>
                <a:gd name="connsiteY11" fmla="*/ 338447 h 670956"/>
                <a:gd name="connsiteX12" fmla="*/ 106878 w 184068"/>
                <a:gd name="connsiteY12" fmla="*/ 344385 h 670956"/>
                <a:gd name="connsiteX13" fmla="*/ 71252 w 184068"/>
                <a:gd name="connsiteY13" fmla="*/ 368135 h 670956"/>
                <a:gd name="connsiteX14" fmla="*/ 35626 w 184068"/>
                <a:gd name="connsiteY14" fmla="*/ 380011 h 670956"/>
                <a:gd name="connsiteX15" fmla="*/ 23751 w 184068"/>
                <a:gd name="connsiteY15" fmla="*/ 397824 h 670956"/>
                <a:gd name="connsiteX16" fmla="*/ 53439 w 184068"/>
                <a:gd name="connsiteY16" fmla="*/ 421574 h 670956"/>
                <a:gd name="connsiteX17" fmla="*/ 71252 w 184068"/>
                <a:gd name="connsiteY17" fmla="*/ 433449 h 670956"/>
                <a:gd name="connsiteX18" fmla="*/ 106878 w 184068"/>
                <a:gd name="connsiteY18" fmla="*/ 445325 h 670956"/>
                <a:gd name="connsiteX19" fmla="*/ 124691 w 184068"/>
                <a:gd name="connsiteY19" fmla="*/ 457200 h 670956"/>
                <a:gd name="connsiteX20" fmla="*/ 142504 w 184068"/>
                <a:gd name="connsiteY20" fmla="*/ 463138 h 670956"/>
                <a:gd name="connsiteX21" fmla="*/ 178130 w 184068"/>
                <a:gd name="connsiteY21" fmla="*/ 486888 h 670956"/>
                <a:gd name="connsiteX22" fmla="*/ 184068 w 184068"/>
                <a:gd name="connsiteY22" fmla="*/ 504701 h 670956"/>
                <a:gd name="connsiteX23" fmla="*/ 160317 w 184068"/>
                <a:gd name="connsiteY23" fmla="*/ 546265 h 670956"/>
                <a:gd name="connsiteX24" fmla="*/ 142504 w 184068"/>
                <a:gd name="connsiteY24" fmla="*/ 558140 h 670956"/>
                <a:gd name="connsiteX25" fmla="*/ 106878 w 184068"/>
                <a:gd name="connsiteY25" fmla="*/ 575953 h 670956"/>
                <a:gd name="connsiteX26" fmla="*/ 65314 w 184068"/>
                <a:gd name="connsiteY26" fmla="*/ 611579 h 670956"/>
                <a:gd name="connsiteX27" fmla="*/ 83127 w 184068"/>
                <a:gd name="connsiteY27" fmla="*/ 641268 h 670956"/>
                <a:gd name="connsiteX28" fmla="*/ 118753 w 184068"/>
                <a:gd name="connsiteY28" fmla="*/ 653143 h 670956"/>
                <a:gd name="connsiteX29" fmla="*/ 136566 w 184068"/>
                <a:gd name="connsiteY29" fmla="*/ 670956 h 67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4068" h="670956">
                  <a:moveTo>
                    <a:pt x="118753" y="0"/>
                  </a:moveTo>
                  <a:cubicBezTo>
                    <a:pt x="93277" y="50954"/>
                    <a:pt x="122635" y="2056"/>
                    <a:pt x="89065" y="35626"/>
                  </a:cubicBezTo>
                  <a:cubicBezTo>
                    <a:pt x="62205" y="62486"/>
                    <a:pt x="96003" y="48815"/>
                    <a:pt x="53439" y="77190"/>
                  </a:cubicBezTo>
                  <a:cubicBezTo>
                    <a:pt x="47501" y="81148"/>
                    <a:pt x="41108" y="84497"/>
                    <a:pt x="35626" y="89065"/>
                  </a:cubicBezTo>
                  <a:cubicBezTo>
                    <a:pt x="24369" y="98445"/>
                    <a:pt x="12611" y="111346"/>
                    <a:pt x="5938" y="124691"/>
                  </a:cubicBezTo>
                  <a:cubicBezTo>
                    <a:pt x="3139" y="130289"/>
                    <a:pt x="1979" y="136566"/>
                    <a:pt x="0" y="142504"/>
                  </a:cubicBezTo>
                  <a:cubicBezTo>
                    <a:pt x="3917" y="158172"/>
                    <a:pt x="4692" y="172587"/>
                    <a:pt x="17813" y="184068"/>
                  </a:cubicBezTo>
                  <a:cubicBezTo>
                    <a:pt x="28554" y="193466"/>
                    <a:pt x="43347" y="197726"/>
                    <a:pt x="53439" y="207818"/>
                  </a:cubicBezTo>
                  <a:cubicBezTo>
                    <a:pt x="110623" y="265002"/>
                    <a:pt x="49781" y="207265"/>
                    <a:pt x="95003" y="243444"/>
                  </a:cubicBezTo>
                  <a:cubicBezTo>
                    <a:pt x="137306" y="277287"/>
                    <a:pt x="69865" y="230645"/>
                    <a:pt x="124691" y="267195"/>
                  </a:cubicBezTo>
                  <a:cubicBezTo>
                    <a:pt x="139998" y="290156"/>
                    <a:pt x="158181" y="297119"/>
                    <a:pt x="142504" y="320634"/>
                  </a:cubicBezTo>
                  <a:cubicBezTo>
                    <a:pt x="137846" y="327621"/>
                    <a:pt x="131678" y="333789"/>
                    <a:pt x="124691" y="338447"/>
                  </a:cubicBezTo>
                  <a:cubicBezTo>
                    <a:pt x="119483" y="341919"/>
                    <a:pt x="112349" y="341345"/>
                    <a:pt x="106878" y="344385"/>
                  </a:cubicBezTo>
                  <a:cubicBezTo>
                    <a:pt x="94402" y="351316"/>
                    <a:pt x="84792" y="363621"/>
                    <a:pt x="71252" y="368135"/>
                  </a:cubicBezTo>
                  <a:lnTo>
                    <a:pt x="35626" y="380011"/>
                  </a:lnTo>
                  <a:cubicBezTo>
                    <a:pt x="31668" y="385949"/>
                    <a:pt x="23751" y="390688"/>
                    <a:pt x="23751" y="397824"/>
                  </a:cubicBezTo>
                  <a:cubicBezTo>
                    <a:pt x="23751" y="417841"/>
                    <a:pt x="42317" y="416013"/>
                    <a:pt x="53439" y="421574"/>
                  </a:cubicBezTo>
                  <a:cubicBezTo>
                    <a:pt x="59822" y="424765"/>
                    <a:pt x="64731" y="430551"/>
                    <a:pt x="71252" y="433449"/>
                  </a:cubicBezTo>
                  <a:cubicBezTo>
                    <a:pt x="82691" y="438533"/>
                    <a:pt x="96462" y="438382"/>
                    <a:pt x="106878" y="445325"/>
                  </a:cubicBezTo>
                  <a:cubicBezTo>
                    <a:pt x="112816" y="449283"/>
                    <a:pt x="118308" y="454009"/>
                    <a:pt x="124691" y="457200"/>
                  </a:cubicBezTo>
                  <a:cubicBezTo>
                    <a:pt x="130289" y="459999"/>
                    <a:pt x="137033" y="460098"/>
                    <a:pt x="142504" y="463138"/>
                  </a:cubicBezTo>
                  <a:cubicBezTo>
                    <a:pt x="154980" y="470069"/>
                    <a:pt x="178130" y="486888"/>
                    <a:pt x="178130" y="486888"/>
                  </a:cubicBezTo>
                  <a:cubicBezTo>
                    <a:pt x="180109" y="492826"/>
                    <a:pt x="184068" y="498442"/>
                    <a:pt x="184068" y="504701"/>
                  </a:cubicBezTo>
                  <a:cubicBezTo>
                    <a:pt x="184068" y="526133"/>
                    <a:pt x="175695" y="533450"/>
                    <a:pt x="160317" y="546265"/>
                  </a:cubicBezTo>
                  <a:cubicBezTo>
                    <a:pt x="154835" y="550833"/>
                    <a:pt x="148887" y="554949"/>
                    <a:pt x="142504" y="558140"/>
                  </a:cubicBezTo>
                  <a:cubicBezTo>
                    <a:pt x="117219" y="570782"/>
                    <a:pt x="130699" y="555535"/>
                    <a:pt x="106878" y="575953"/>
                  </a:cubicBezTo>
                  <a:cubicBezTo>
                    <a:pt x="56484" y="619148"/>
                    <a:pt x="106208" y="584317"/>
                    <a:pt x="65314" y="611579"/>
                  </a:cubicBezTo>
                  <a:cubicBezTo>
                    <a:pt x="69377" y="623766"/>
                    <a:pt x="70087" y="634748"/>
                    <a:pt x="83127" y="641268"/>
                  </a:cubicBezTo>
                  <a:cubicBezTo>
                    <a:pt x="94323" y="646866"/>
                    <a:pt x="118753" y="653143"/>
                    <a:pt x="118753" y="653143"/>
                  </a:cubicBezTo>
                  <a:lnTo>
                    <a:pt x="136566" y="670956"/>
                  </a:lnTo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923328" y="2722952"/>
            <a:ext cx="820558" cy="307778"/>
            <a:chOff x="7968365" y="2758087"/>
            <a:chExt cx="820558" cy="307778"/>
          </a:xfrm>
        </p:grpSpPr>
        <p:sp>
          <p:nvSpPr>
            <p:cNvPr id="69" name="Lightning Bolt 68"/>
            <p:cNvSpPr/>
            <p:nvPr/>
          </p:nvSpPr>
          <p:spPr>
            <a:xfrm flipH="1">
              <a:off x="7968365" y="2758087"/>
              <a:ext cx="275412" cy="307778"/>
            </a:xfrm>
            <a:prstGeom prst="lightningBol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196068" y="2758087"/>
              <a:ext cx="5928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Write</a:t>
              </a:r>
            </a:p>
          </p:txBody>
        </p:sp>
      </p:grpSp>
      <p:sp>
        <p:nvSpPr>
          <p:cNvPr id="71" name="Freeform 70"/>
          <p:cNvSpPr/>
          <p:nvPr/>
        </p:nvSpPr>
        <p:spPr>
          <a:xfrm>
            <a:off x="4794551" y="2812118"/>
            <a:ext cx="2586909" cy="199716"/>
          </a:xfrm>
          <a:custGeom>
            <a:avLst/>
            <a:gdLst>
              <a:gd name="connsiteX0" fmla="*/ 2564780 w 2564780"/>
              <a:gd name="connsiteY0" fmla="*/ 289940 h 289940"/>
              <a:gd name="connsiteX1" fmla="*/ 1304692 w 2564780"/>
              <a:gd name="connsiteY1" fmla="*/ 9 h 289940"/>
              <a:gd name="connsiteX2" fmla="*/ 0 w 2564780"/>
              <a:gd name="connsiteY2" fmla="*/ 278789 h 28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4780" h="289940">
                <a:moveTo>
                  <a:pt x="2564780" y="289940"/>
                </a:moveTo>
                <a:cubicBezTo>
                  <a:pt x="2148467" y="145903"/>
                  <a:pt x="1732155" y="1867"/>
                  <a:pt x="1304692" y="9"/>
                </a:cubicBezTo>
                <a:cubicBezTo>
                  <a:pt x="877229" y="-1850"/>
                  <a:pt x="0" y="278789"/>
                  <a:pt x="0" y="278789"/>
                </a:cubicBezTo>
              </a:path>
            </a:pathLst>
          </a:custGeom>
          <a:noFill/>
          <a:ln w="12700">
            <a:solidFill>
              <a:schemeClr val="tx1"/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 rot="10800000">
            <a:off x="4794551" y="3149623"/>
            <a:ext cx="2586909" cy="199716"/>
          </a:xfrm>
          <a:custGeom>
            <a:avLst/>
            <a:gdLst>
              <a:gd name="connsiteX0" fmla="*/ 2564780 w 2564780"/>
              <a:gd name="connsiteY0" fmla="*/ 289940 h 289940"/>
              <a:gd name="connsiteX1" fmla="*/ 1304692 w 2564780"/>
              <a:gd name="connsiteY1" fmla="*/ 9 h 289940"/>
              <a:gd name="connsiteX2" fmla="*/ 0 w 2564780"/>
              <a:gd name="connsiteY2" fmla="*/ 278789 h 28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4780" h="289940">
                <a:moveTo>
                  <a:pt x="2564780" y="289940"/>
                </a:moveTo>
                <a:cubicBezTo>
                  <a:pt x="2148467" y="145903"/>
                  <a:pt x="1732155" y="1867"/>
                  <a:pt x="1304692" y="9"/>
                </a:cubicBezTo>
                <a:cubicBezTo>
                  <a:pt x="877229" y="-1850"/>
                  <a:pt x="0" y="278789"/>
                  <a:pt x="0" y="278789"/>
                </a:cubicBezTo>
              </a:path>
            </a:pathLst>
          </a:custGeom>
          <a:noFill/>
          <a:ln w="12700">
            <a:solidFill>
              <a:schemeClr val="tx1"/>
            </a:solidFill>
            <a:prstDash val="sysDot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1665775" y="2812117"/>
            <a:ext cx="2586910" cy="199716"/>
          </a:xfrm>
          <a:custGeom>
            <a:avLst/>
            <a:gdLst>
              <a:gd name="connsiteX0" fmla="*/ 2564780 w 2564780"/>
              <a:gd name="connsiteY0" fmla="*/ 289940 h 289940"/>
              <a:gd name="connsiteX1" fmla="*/ 1304692 w 2564780"/>
              <a:gd name="connsiteY1" fmla="*/ 9 h 289940"/>
              <a:gd name="connsiteX2" fmla="*/ 0 w 2564780"/>
              <a:gd name="connsiteY2" fmla="*/ 278789 h 28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4780" h="289940">
                <a:moveTo>
                  <a:pt x="2564780" y="289940"/>
                </a:moveTo>
                <a:cubicBezTo>
                  <a:pt x="2148467" y="145903"/>
                  <a:pt x="1732155" y="1867"/>
                  <a:pt x="1304692" y="9"/>
                </a:cubicBezTo>
                <a:cubicBezTo>
                  <a:pt x="877229" y="-1850"/>
                  <a:pt x="0" y="278789"/>
                  <a:pt x="0" y="278789"/>
                </a:cubicBezTo>
              </a:path>
            </a:pathLst>
          </a:custGeom>
          <a:noFill/>
          <a:ln w="12700">
            <a:solidFill>
              <a:schemeClr val="tx1"/>
            </a:solidFill>
            <a:prstDash val="sysDot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 rot="10800000">
            <a:off x="1665773" y="3149622"/>
            <a:ext cx="2586911" cy="199716"/>
          </a:xfrm>
          <a:custGeom>
            <a:avLst/>
            <a:gdLst>
              <a:gd name="connsiteX0" fmla="*/ 2564780 w 2564780"/>
              <a:gd name="connsiteY0" fmla="*/ 289940 h 289940"/>
              <a:gd name="connsiteX1" fmla="*/ 1304692 w 2564780"/>
              <a:gd name="connsiteY1" fmla="*/ 9 h 289940"/>
              <a:gd name="connsiteX2" fmla="*/ 0 w 2564780"/>
              <a:gd name="connsiteY2" fmla="*/ 278789 h 28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4780" h="289940">
                <a:moveTo>
                  <a:pt x="2564780" y="289940"/>
                </a:moveTo>
                <a:cubicBezTo>
                  <a:pt x="2148467" y="145903"/>
                  <a:pt x="1732155" y="1867"/>
                  <a:pt x="1304692" y="9"/>
                </a:cubicBezTo>
                <a:cubicBezTo>
                  <a:pt x="877229" y="-1850"/>
                  <a:pt x="0" y="278789"/>
                  <a:pt x="0" y="278789"/>
                </a:cubicBezTo>
              </a:path>
            </a:pathLst>
          </a:custGeom>
          <a:noFill/>
          <a:ln w="12700">
            <a:solidFill>
              <a:schemeClr val="tx1"/>
            </a:solidFill>
            <a:prstDash val="sysDot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2509811" y="2546580"/>
            <a:ext cx="898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smtClean="0"/>
              <a:t>Invalidate</a:t>
            </a:r>
            <a:endParaRPr lang="en-US" sz="1400" dirty="0" smtClean="0"/>
          </a:p>
        </p:txBody>
      </p:sp>
      <p:sp>
        <p:nvSpPr>
          <p:cNvPr id="77" name="TextBox 76"/>
          <p:cNvSpPr txBox="1"/>
          <p:nvPr/>
        </p:nvSpPr>
        <p:spPr>
          <a:xfrm>
            <a:off x="3989191" y="4809648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R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876051" y="2622272"/>
            <a:ext cx="441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RW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789078" y="3295814"/>
            <a:ext cx="597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Grant</a:t>
            </a:r>
          </a:p>
        </p:txBody>
      </p:sp>
    </p:spTree>
    <p:extLst>
      <p:ext uri="{BB962C8B-B14F-4D97-AF65-F5344CB8AC3E}">
        <p14:creationId xmlns:p14="http://schemas.microsoft.com/office/powerpoint/2010/main" val="146418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AADD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  <p:bldP spid="75" grpId="0"/>
      <p:bldP spid="7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Memory consistency protocol</a:t>
            </a:r>
            <a:br>
              <a:rPr lang="en-US" dirty="0" smtClean="0"/>
            </a:br>
            <a:r>
              <a:rPr lang="en-US" dirty="0" smtClean="0"/>
              <a:t>In reality 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Page faults are inherently concurrent</a:t>
            </a:r>
          </a:p>
          <a:p>
            <a:pPr lvl="1"/>
            <a:r>
              <a:rPr lang="en-US" sz="2000" dirty="0" smtClean="0"/>
              <a:t>Each thread can raise a page fault</a:t>
            </a:r>
          </a:p>
          <a:p>
            <a:pPr lvl="1"/>
            <a:r>
              <a:rPr lang="en-US" sz="2000" dirty="0" smtClean="0"/>
              <a:t>Multiple faults for different pages</a:t>
            </a:r>
          </a:p>
          <a:p>
            <a:pPr lvl="1"/>
            <a:r>
              <a:rPr lang="en-US" sz="2000" dirty="0" smtClean="0"/>
              <a:t>Multiple faults for a page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In addition, faults can be happened simultaneously at the origin and remotes</a:t>
            </a:r>
          </a:p>
        </p:txBody>
      </p:sp>
    </p:spTree>
    <p:extLst>
      <p:ext uri="{BB962C8B-B14F-4D97-AF65-F5344CB8AC3E}">
        <p14:creationId xmlns:p14="http://schemas.microsoft.com/office/powerpoint/2010/main" val="43736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Memory consistency protocol</a:t>
            </a:r>
            <a:br>
              <a:rPr lang="en-US" dirty="0"/>
            </a:br>
            <a:r>
              <a:rPr lang="en-US" dirty="0"/>
              <a:t>In reality 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Current optimistic fault handling complicates ownership tracking</a:t>
            </a:r>
          </a:p>
          <a:p>
            <a:pPr lvl="1"/>
            <a:r>
              <a:rPr lang="en-US" dirty="0" smtClean="0"/>
              <a:t>Threads independently prepare faulty pages</a:t>
            </a:r>
          </a:p>
          <a:p>
            <a:pPr lvl="1"/>
            <a:r>
              <a:rPr lang="en-US" dirty="0" smtClean="0"/>
              <a:t>Serialized by PTE spinlock for PTE fixup</a:t>
            </a:r>
          </a:p>
          <a:p>
            <a:pPr lvl="1"/>
            <a:r>
              <a:rPr lang="en-US" dirty="0" smtClean="0"/>
              <a:t>May discard the prepared page if other already fixed up the PTE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Remote </a:t>
            </a:r>
            <a:r>
              <a:rPr lang="en-US" dirty="0"/>
              <a:t>fetch updates the ownership status at the </a:t>
            </a:r>
            <a:r>
              <a:rPr lang="en-US" dirty="0" smtClean="0"/>
              <a:t>origin</a:t>
            </a:r>
          </a:p>
          <a:p>
            <a:pPr lvl="1"/>
            <a:r>
              <a:rPr lang="en-US" dirty="0" smtClean="0"/>
              <a:t>Cannot </a:t>
            </a:r>
            <a:r>
              <a:rPr lang="en-US" dirty="0"/>
              <a:t>just discard the page fetched from the </a:t>
            </a:r>
            <a:r>
              <a:rPr lang="en-US" dirty="0" smtClean="0"/>
              <a:t>origin</a:t>
            </a:r>
            <a:r>
              <a:rPr lang="mr-IN" dirty="0" smtClean="0"/>
              <a:t>…</a:t>
            </a:r>
            <a:endParaRPr lang="en-US" sz="1800" dirty="0" smtClean="0"/>
          </a:p>
          <a:p>
            <a:pPr lvl="3"/>
            <a:endParaRPr lang="en-US" sz="1400" dirty="0" smtClean="0"/>
          </a:p>
          <a:p>
            <a:r>
              <a:rPr lang="en-US" sz="2400" dirty="0" smtClean="0"/>
              <a:t>Locking gets more complicated</a:t>
            </a:r>
          </a:p>
          <a:p>
            <a:pPr lvl="1"/>
            <a:r>
              <a:rPr lang="en-US" dirty="0"/>
              <a:t>Cannot hold </a:t>
            </a:r>
            <a:r>
              <a:rPr lang="en-US" dirty="0" smtClean="0"/>
              <a:t>PTE spinlocks </a:t>
            </a:r>
            <a:r>
              <a:rPr lang="en-US" dirty="0"/>
              <a:t>while fetching pages over </a:t>
            </a:r>
            <a:r>
              <a:rPr lang="en-US" dirty="0" smtClean="0"/>
              <a:t>interconnect</a:t>
            </a:r>
          </a:p>
          <a:p>
            <a:pPr lvl="1"/>
            <a:r>
              <a:rPr lang="en-US" dirty="0" smtClean="0"/>
              <a:t>Different PTE lock granularity for architectures and configurations</a:t>
            </a:r>
          </a:p>
        </p:txBody>
      </p:sp>
    </p:spTree>
    <p:extLst>
      <p:ext uri="{BB962C8B-B14F-4D97-AF65-F5344CB8AC3E}">
        <p14:creationId xmlns:p14="http://schemas.microsoft.com/office/powerpoint/2010/main" val="240001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Callout 38"/>
          <p:cNvSpPr/>
          <p:nvPr/>
        </p:nvSpPr>
        <p:spPr>
          <a:xfrm>
            <a:off x="5265801" y="4922791"/>
            <a:ext cx="1668757" cy="1261102"/>
          </a:xfrm>
          <a:prstGeom prst="wedgeEllipseCallout">
            <a:avLst>
              <a:gd name="adj1" fmla="val -55384"/>
              <a:gd name="adj2" fmla="val 242"/>
            </a:avLst>
          </a:prstGeom>
          <a:solidFill>
            <a:srgbClr val="FFDA66"/>
          </a:solidFill>
          <a:ln w="127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coalescing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Track outstanding fault handlings</a:t>
            </a:r>
          </a:p>
          <a:p>
            <a:r>
              <a:rPr lang="en-US" sz="2400" dirty="0" smtClean="0"/>
              <a:t>Merge the same type of faults to the same page</a:t>
            </a:r>
          </a:p>
          <a:p>
            <a:r>
              <a:rPr lang="en-US" sz="2400" dirty="0" smtClean="0"/>
              <a:t>The first thread staging a fault for a page becomes the </a:t>
            </a:r>
            <a:r>
              <a:rPr lang="en-US" sz="2400" b="1" i="1" dirty="0" smtClean="0"/>
              <a:t>leader</a:t>
            </a:r>
          </a:p>
          <a:p>
            <a:r>
              <a:rPr lang="en-US" sz="2400" dirty="0" smtClean="0"/>
              <a:t>The leader executes the actions to handle the fault</a:t>
            </a:r>
          </a:p>
          <a:p>
            <a:pPr lvl="1"/>
            <a:r>
              <a:rPr lang="en-US" dirty="0" smtClean="0"/>
              <a:t>E.g., fetch the page from origin/remote, fix up PTE, 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en-US" sz="2400" b="1" i="1" dirty="0" smtClean="0"/>
              <a:t>Followers</a:t>
            </a:r>
            <a:r>
              <a:rPr lang="en-US" sz="2400" dirty="0" smtClean="0"/>
              <a:t> piggyback on the leader’s work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978313" y="5413902"/>
            <a:ext cx="854545" cy="271890"/>
            <a:chOff x="4737991" y="4403715"/>
            <a:chExt cx="1377464" cy="271890"/>
          </a:xfrm>
        </p:grpSpPr>
        <p:sp>
          <p:nvSpPr>
            <p:cNvPr id="11" name="Freeform 10"/>
            <p:cNvSpPr/>
            <p:nvPr/>
          </p:nvSpPr>
          <p:spPr>
            <a:xfrm flipH="1">
              <a:off x="4737991" y="4403715"/>
              <a:ext cx="1377464" cy="99858"/>
            </a:xfrm>
            <a:custGeom>
              <a:avLst/>
              <a:gdLst>
                <a:gd name="connsiteX0" fmla="*/ 2564780 w 2564780"/>
                <a:gd name="connsiteY0" fmla="*/ 289940 h 289940"/>
                <a:gd name="connsiteX1" fmla="*/ 1304692 w 2564780"/>
                <a:gd name="connsiteY1" fmla="*/ 9 h 289940"/>
                <a:gd name="connsiteX2" fmla="*/ 0 w 2564780"/>
                <a:gd name="connsiteY2" fmla="*/ 278789 h 28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64780" h="289940">
                  <a:moveTo>
                    <a:pt x="2564780" y="289940"/>
                  </a:moveTo>
                  <a:cubicBezTo>
                    <a:pt x="2148467" y="145903"/>
                    <a:pt x="1732155" y="1867"/>
                    <a:pt x="1304692" y="9"/>
                  </a:cubicBezTo>
                  <a:cubicBezTo>
                    <a:pt x="877229" y="-1850"/>
                    <a:pt x="0" y="278789"/>
                    <a:pt x="0" y="278789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tailEnd type="triangle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 rot="10800000" flipH="1">
              <a:off x="4737991" y="4575747"/>
              <a:ext cx="1377464" cy="99858"/>
            </a:xfrm>
            <a:custGeom>
              <a:avLst/>
              <a:gdLst>
                <a:gd name="connsiteX0" fmla="*/ 2564780 w 2564780"/>
                <a:gd name="connsiteY0" fmla="*/ 289940 h 289940"/>
                <a:gd name="connsiteX1" fmla="*/ 1304692 w 2564780"/>
                <a:gd name="connsiteY1" fmla="*/ 9 h 289940"/>
                <a:gd name="connsiteX2" fmla="*/ 0 w 2564780"/>
                <a:gd name="connsiteY2" fmla="*/ 278789 h 28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64780" h="289940">
                  <a:moveTo>
                    <a:pt x="2564780" y="289940"/>
                  </a:moveTo>
                  <a:cubicBezTo>
                    <a:pt x="2148467" y="145903"/>
                    <a:pt x="1732155" y="1867"/>
                    <a:pt x="1304692" y="9"/>
                  </a:cubicBezTo>
                  <a:cubicBezTo>
                    <a:pt x="877229" y="-1850"/>
                    <a:pt x="0" y="278789"/>
                    <a:pt x="0" y="278789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tailEnd type="triangle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3726277" y="5359064"/>
            <a:ext cx="1507712" cy="3885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10807" y="5410163"/>
            <a:ext cx="360178" cy="2795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610806" y="5689715"/>
            <a:ext cx="360178" cy="2795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10806" y="5130423"/>
            <a:ext cx="360178" cy="2795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3657109" y="4586317"/>
            <a:ext cx="389850" cy="772747"/>
            <a:chOff x="2858867" y="4177545"/>
            <a:chExt cx="389850" cy="772747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3053792" y="4486981"/>
              <a:ext cx="0" cy="463311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858867" y="4177545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W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738845" y="4151213"/>
            <a:ext cx="226379" cy="435104"/>
            <a:chOff x="825347" y="4096773"/>
            <a:chExt cx="226379" cy="479474"/>
          </a:xfrm>
          <a:solidFill>
            <a:srgbClr val="BF7B79"/>
          </a:solidFill>
        </p:grpSpPr>
        <p:sp>
          <p:nvSpPr>
            <p:cNvPr id="25" name="Oval 24"/>
            <p:cNvSpPr/>
            <p:nvPr/>
          </p:nvSpPr>
          <p:spPr>
            <a:xfrm>
              <a:off x="825347" y="4096773"/>
              <a:ext cx="226379" cy="479474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889709" y="4158712"/>
              <a:ext cx="97654" cy="333856"/>
            </a:xfrm>
            <a:custGeom>
              <a:avLst/>
              <a:gdLst>
                <a:gd name="connsiteX0" fmla="*/ 118753 w 184068"/>
                <a:gd name="connsiteY0" fmla="*/ 0 h 670956"/>
                <a:gd name="connsiteX1" fmla="*/ 89065 w 184068"/>
                <a:gd name="connsiteY1" fmla="*/ 35626 h 670956"/>
                <a:gd name="connsiteX2" fmla="*/ 53439 w 184068"/>
                <a:gd name="connsiteY2" fmla="*/ 77190 h 670956"/>
                <a:gd name="connsiteX3" fmla="*/ 35626 w 184068"/>
                <a:gd name="connsiteY3" fmla="*/ 89065 h 670956"/>
                <a:gd name="connsiteX4" fmla="*/ 5938 w 184068"/>
                <a:gd name="connsiteY4" fmla="*/ 124691 h 670956"/>
                <a:gd name="connsiteX5" fmla="*/ 0 w 184068"/>
                <a:gd name="connsiteY5" fmla="*/ 142504 h 670956"/>
                <a:gd name="connsiteX6" fmla="*/ 17813 w 184068"/>
                <a:gd name="connsiteY6" fmla="*/ 184068 h 670956"/>
                <a:gd name="connsiteX7" fmla="*/ 53439 w 184068"/>
                <a:gd name="connsiteY7" fmla="*/ 207818 h 670956"/>
                <a:gd name="connsiteX8" fmla="*/ 95003 w 184068"/>
                <a:gd name="connsiteY8" fmla="*/ 243444 h 670956"/>
                <a:gd name="connsiteX9" fmla="*/ 124691 w 184068"/>
                <a:gd name="connsiteY9" fmla="*/ 267195 h 670956"/>
                <a:gd name="connsiteX10" fmla="*/ 142504 w 184068"/>
                <a:gd name="connsiteY10" fmla="*/ 320634 h 670956"/>
                <a:gd name="connsiteX11" fmla="*/ 124691 w 184068"/>
                <a:gd name="connsiteY11" fmla="*/ 338447 h 670956"/>
                <a:gd name="connsiteX12" fmla="*/ 106878 w 184068"/>
                <a:gd name="connsiteY12" fmla="*/ 344385 h 670956"/>
                <a:gd name="connsiteX13" fmla="*/ 71252 w 184068"/>
                <a:gd name="connsiteY13" fmla="*/ 368135 h 670956"/>
                <a:gd name="connsiteX14" fmla="*/ 35626 w 184068"/>
                <a:gd name="connsiteY14" fmla="*/ 380011 h 670956"/>
                <a:gd name="connsiteX15" fmla="*/ 23751 w 184068"/>
                <a:gd name="connsiteY15" fmla="*/ 397824 h 670956"/>
                <a:gd name="connsiteX16" fmla="*/ 53439 w 184068"/>
                <a:gd name="connsiteY16" fmla="*/ 421574 h 670956"/>
                <a:gd name="connsiteX17" fmla="*/ 71252 w 184068"/>
                <a:gd name="connsiteY17" fmla="*/ 433449 h 670956"/>
                <a:gd name="connsiteX18" fmla="*/ 106878 w 184068"/>
                <a:gd name="connsiteY18" fmla="*/ 445325 h 670956"/>
                <a:gd name="connsiteX19" fmla="*/ 124691 w 184068"/>
                <a:gd name="connsiteY19" fmla="*/ 457200 h 670956"/>
                <a:gd name="connsiteX20" fmla="*/ 142504 w 184068"/>
                <a:gd name="connsiteY20" fmla="*/ 463138 h 670956"/>
                <a:gd name="connsiteX21" fmla="*/ 178130 w 184068"/>
                <a:gd name="connsiteY21" fmla="*/ 486888 h 670956"/>
                <a:gd name="connsiteX22" fmla="*/ 184068 w 184068"/>
                <a:gd name="connsiteY22" fmla="*/ 504701 h 670956"/>
                <a:gd name="connsiteX23" fmla="*/ 160317 w 184068"/>
                <a:gd name="connsiteY23" fmla="*/ 546265 h 670956"/>
                <a:gd name="connsiteX24" fmla="*/ 142504 w 184068"/>
                <a:gd name="connsiteY24" fmla="*/ 558140 h 670956"/>
                <a:gd name="connsiteX25" fmla="*/ 106878 w 184068"/>
                <a:gd name="connsiteY25" fmla="*/ 575953 h 670956"/>
                <a:gd name="connsiteX26" fmla="*/ 65314 w 184068"/>
                <a:gd name="connsiteY26" fmla="*/ 611579 h 670956"/>
                <a:gd name="connsiteX27" fmla="*/ 83127 w 184068"/>
                <a:gd name="connsiteY27" fmla="*/ 641268 h 670956"/>
                <a:gd name="connsiteX28" fmla="*/ 118753 w 184068"/>
                <a:gd name="connsiteY28" fmla="*/ 653143 h 670956"/>
                <a:gd name="connsiteX29" fmla="*/ 136566 w 184068"/>
                <a:gd name="connsiteY29" fmla="*/ 670956 h 67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4068" h="670956">
                  <a:moveTo>
                    <a:pt x="118753" y="0"/>
                  </a:moveTo>
                  <a:cubicBezTo>
                    <a:pt x="93277" y="50954"/>
                    <a:pt x="122635" y="2056"/>
                    <a:pt x="89065" y="35626"/>
                  </a:cubicBezTo>
                  <a:cubicBezTo>
                    <a:pt x="62205" y="62486"/>
                    <a:pt x="96003" y="48815"/>
                    <a:pt x="53439" y="77190"/>
                  </a:cubicBezTo>
                  <a:cubicBezTo>
                    <a:pt x="47501" y="81148"/>
                    <a:pt x="41108" y="84497"/>
                    <a:pt x="35626" y="89065"/>
                  </a:cubicBezTo>
                  <a:cubicBezTo>
                    <a:pt x="24369" y="98445"/>
                    <a:pt x="12611" y="111346"/>
                    <a:pt x="5938" y="124691"/>
                  </a:cubicBezTo>
                  <a:cubicBezTo>
                    <a:pt x="3139" y="130289"/>
                    <a:pt x="1979" y="136566"/>
                    <a:pt x="0" y="142504"/>
                  </a:cubicBezTo>
                  <a:cubicBezTo>
                    <a:pt x="3917" y="158172"/>
                    <a:pt x="4692" y="172587"/>
                    <a:pt x="17813" y="184068"/>
                  </a:cubicBezTo>
                  <a:cubicBezTo>
                    <a:pt x="28554" y="193466"/>
                    <a:pt x="43347" y="197726"/>
                    <a:pt x="53439" y="207818"/>
                  </a:cubicBezTo>
                  <a:cubicBezTo>
                    <a:pt x="110623" y="265002"/>
                    <a:pt x="49781" y="207265"/>
                    <a:pt x="95003" y="243444"/>
                  </a:cubicBezTo>
                  <a:cubicBezTo>
                    <a:pt x="137306" y="277287"/>
                    <a:pt x="69865" y="230645"/>
                    <a:pt x="124691" y="267195"/>
                  </a:cubicBezTo>
                  <a:cubicBezTo>
                    <a:pt x="139998" y="290156"/>
                    <a:pt x="158181" y="297119"/>
                    <a:pt x="142504" y="320634"/>
                  </a:cubicBezTo>
                  <a:cubicBezTo>
                    <a:pt x="137846" y="327621"/>
                    <a:pt x="131678" y="333789"/>
                    <a:pt x="124691" y="338447"/>
                  </a:cubicBezTo>
                  <a:cubicBezTo>
                    <a:pt x="119483" y="341919"/>
                    <a:pt x="112349" y="341345"/>
                    <a:pt x="106878" y="344385"/>
                  </a:cubicBezTo>
                  <a:cubicBezTo>
                    <a:pt x="94402" y="351316"/>
                    <a:pt x="84792" y="363621"/>
                    <a:pt x="71252" y="368135"/>
                  </a:cubicBezTo>
                  <a:lnTo>
                    <a:pt x="35626" y="380011"/>
                  </a:lnTo>
                  <a:cubicBezTo>
                    <a:pt x="31668" y="385949"/>
                    <a:pt x="23751" y="390688"/>
                    <a:pt x="23751" y="397824"/>
                  </a:cubicBezTo>
                  <a:cubicBezTo>
                    <a:pt x="23751" y="417841"/>
                    <a:pt x="42317" y="416013"/>
                    <a:pt x="53439" y="421574"/>
                  </a:cubicBezTo>
                  <a:cubicBezTo>
                    <a:pt x="59822" y="424765"/>
                    <a:pt x="64731" y="430551"/>
                    <a:pt x="71252" y="433449"/>
                  </a:cubicBezTo>
                  <a:cubicBezTo>
                    <a:pt x="82691" y="438533"/>
                    <a:pt x="96462" y="438382"/>
                    <a:pt x="106878" y="445325"/>
                  </a:cubicBezTo>
                  <a:cubicBezTo>
                    <a:pt x="112816" y="449283"/>
                    <a:pt x="118308" y="454009"/>
                    <a:pt x="124691" y="457200"/>
                  </a:cubicBezTo>
                  <a:cubicBezTo>
                    <a:pt x="130289" y="459999"/>
                    <a:pt x="137033" y="460098"/>
                    <a:pt x="142504" y="463138"/>
                  </a:cubicBezTo>
                  <a:cubicBezTo>
                    <a:pt x="154980" y="470069"/>
                    <a:pt x="178130" y="486888"/>
                    <a:pt x="178130" y="486888"/>
                  </a:cubicBezTo>
                  <a:cubicBezTo>
                    <a:pt x="180109" y="492826"/>
                    <a:pt x="184068" y="498442"/>
                    <a:pt x="184068" y="504701"/>
                  </a:cubicBezTo>
                  <a:cubicBezTo>
                    <a:pt x="184068" y="526133"/>
                    <a:pt x="175695" y="533450"/>
                    <a:pt x="160317" y="546265"/>
                  </a:cubicBezTo>
                  <a:cubicBezTo>
                    <a:pt x="154835" y="550833"/>
                    <a:pt x="148887" y="554949"/>
                    <a:pt x="142504" y="558140"/>
                  </a:cubicBezTo>
                  <a:cubicBezTo>
                    <a:pt x="117219" y="570782"/>
                    <a:pt x="130699" y="555535"/>
                    <a:pt x="106878" y="575953"/>
                  </a:cubicBezTo>
                  <a:cubicBezTo>
                    <a:pt x="56484" y="619148"/>
                    <a:pt x="106208" y="584317"/>
                    <a:pt x="65314" y="611579"/>
                  </a:cubicBezTo>
                  <a:cubicBezTo>
                    <a:pt x="69377" y="623766"/>
                    <a:pt x="70087" y="634748"/>
                    <a:pt x="83127" y="641268"/>
                  </a:cubicBezTo>
                  <a:cubicBezTo>
                    <a:pt x="94323" y="646866"/>
                    <a:pt x="118753" y="653143"/>
                    <a:pt x="118753" y="653143"/>
                  </a:cubicBezTo>
                  <a:lnTo>
                    <a:pt x="136566" y="670956"/>
                  </a:lnTo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662530" y="4247502"/>
            <a:ext cx="379008" cy="473760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4899588" y="4586317"/>
            <a:ext cx="309700" cy="772747"/>
            <a:chOff x="4101346" y="4177545"/>
            <a:chExt cx="309700" cy="772747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4256196" y="4486981"/>
              <a:ext cx="0" cy="463311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101346" y="4177545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941249" y="4151213"/>
            <a:ext cx="226379" cy="435104"/>
            <a:chOff x="825347" y="4096773"/>
            <a:chExt cx="226379" cy="479474"/>
          </a:xfrm>
          <a:solidFill>
            <a:srgbClr val="BF7B79"/>
          </a:solidFill>
        </p:grpSpPr>
        <p:sp>
          <p:nvSpPr>
            <p:cNvPr id="29" name="Oval 28"/>
            <p:cNvSpPr/>
            <p:nvPr/>
          </p:nvSpPr>
          <p:spPr>
            <a:xfrm>
              <a:off x="825347" y="4096773"/>
              <a:ext cx="226379" cy="479474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889709" y="4158712"/>
              <a:ext cx="97654" cy="333856"/>
            </a:xfrm>
            <a:custGeom>
              <a:avLst/>
              <a:gdLst>
                <a:gd name="connsiteX0" fmla="*/ 118753 w 184068"/>
                <a:gd name="connsiteY0" fmla="*/ 0 h 670956"/>
                <a:gd name="connsiteX1" fmla="*/ 89065 w 184068"/>
                <a:gd name="connsiteY1" fmla="*/ 35626 h 670956"/>
                <a:gd name="connsiteX2" fmla="*/ 53439 w 184068"/>
                <a:gd name="connsiteY2" fmla="*/ 77190 h 670956"/>
                <a:gd name="connsiteX3" fmla="*/ 35626 w 184068"/>
                <a:gd name="connsiteY3" fmla="*/ 89065 h 670956"/>
                <a:gd name="connsiteX4" fmla="*/ 5938 w 184068"/>
                <a:gd name="connsiteY4" fmla="*/ 124691 h 670956"/>
                <a:gd name="connsiteX5" fmla="*/ 0 w 184068"/>
                <a:gd name="connsiteY5" fmla="*/ 142504 h 670956"/>
                <a:gd name="connsiteX6" fmla="*/ 17813 w 184068"/>
                <a:gd name="connsiteY6" fmla="*/ 184068 h 670956"/>
                <a:gd name="connsiteX7" fmla="*/ 53439 w 184068"/>
                <a:gd name="connsiteY7" fmla="*/ 207818 h 670956"/>
                <a:gd name="connsiteX8" fmla="*/ 95003 w 184068"/>
                <a:gd name="connsiteY8" fmla="*/ 243444 h 670956"/>
                <a:gd name="connsiteX9" fmla="*/ 124691 w 184068"/>
                <a:gd name="connsiteY9" fmla="*/ 267195 h 670956"/>
                <a:gd name="connsiteX10" fmla="*/ 142504 w 184068"/>
                <a:gd name="connsiteY10" fmla="*/ 320634 h 670956"/>
                <a:gd name="connsiteX11" fmla="*/ 124691 w 184068"/>
                <a:gd name="connsiteY11" fmla="*/ 338447 h 670956"/>
                <a:gd name="connsiteX12" fmla="*/ 106878 w 184068"/>
                <a:gd name="connsiteY12" fmla="*/ 344385 h 670956"/>
                <a:gd name="connsiteX13" fmla="*/ 71252 w 184068"/>
                <a:gd name="connsiteY13" fmla="*/ 368135 h 670956"/>
                <a:gd name="connsiteX14" fmla="*/ 35626 w 184068"/>
                <a:gd name="connsiteY14" fmla="*/ 380011 h 670956"/>
                <a:gd name="connsiteX15" fmla="*/ 23751 w 184068"/>
                <a:gd name="connsiteY15" fmla="*/ 397824 h 670956"/>
                <a:gd name="connsiteX16" fmla="*/ 53439 w 184068"/>
                <a:gd name="connsiteY16" fmla="*/ 421574 h 670956"/>
                <a:gd name="connsiteX17" fmla="*/ 71252 w 184068"/>
                <a:gd name="connsiteY17" fmla="*/ 433449 h 670956"/>
                <a:gd name="connsiteX18" fmla="*/ 106878 w 184068"/>
                <a:gd name="connsiteY18" fmla="*/ 445325 h 670956"/>
                <a:gd name="connsiteX19" fmla="*/ 124691 w 184068"/>
                <a:gd name="connsiteY19" fmla="*/ 457200 h 670956"/>
                <a:gd name="connsiteX20" fmla="*/ 142504 w 184068"/>
                <a:gd name="connsiteY20" fmla="*/ 463138 h 670956"/>
                <a:gd name="connsiteX21" fmla="*/ 178130 w 184068"/>
                <a:gd name="connsiteY21" fmla="*/ 486888 h 670956"/>
                <a:gd name="connsiteX22" fmla="*/ 184068 w 184068"/>
                <a:gd name="connsiteY22" fmla="*/ 504701 h 670956"/>
                <a:gd name="connsiteX23" fmla="*/ 160317 w 184068"/>
                <a:gd name="connsiteY23" fmla="*/ 546265 h 670956"/>
                <a:gd name="connsiteX24" fmla="*/ 142504 w 184068"/>
                <a:gd name="connsiteY24" fmla="*/ 558140 h 670956"/>
                <a:gd name="connsiteX25" fmla="*/ 106878 w 184068"/>
                <a:gd name="connsiteY25" fmla="*/ 575953 h 670956"/>
                <a:gd name="connsiteX26" fmla="*/ 65314 w 184068"/>
                <a:gd name="connsiteY26" fmla="*/ 611579 h 670956"/>
                <a:gd name="connsiteX27" fmla="*/ 83127 w 184068"/>
                <a:gd name="connsiteY27" fmla="*/ 641268 h 670956"/>
                <a:gd name="connsiteX28" fmla="*/ 118753 w 184068"/>
                <a:gd name="connsiteY28" fmla="*/ 653143 h 670956"/>
                <a:gd name="connsiteX29" fmla="*/ 136566 w 184068"/>
                <a:gd name="connsiteY29" fmla="*/ 670956 h 67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4068" h="670956">
                  <a:moveTo>
                    <a:pt x="118753" y="0"/>
                  </a:moveTo>
                  <a:cubicBezTo>
                    <a:pt x="93277" y="50954"/>
                    <a:pt x="122635" y="2056"/>
                    <a:pt x="89065" y="35626"/>
                  </a:cubicBezTo>
                  <a:cubicBezTo>
                    <a:pt x="62205" y="62486"/>
                    <a:pt x="96003" y="48815"/>
                    <a:pt x="53439" y="77190"/>
                  </a:cubicBezTo>
                  <a:cubicBezTo>
                    <a:pt x="47501" y="81148"/>
                    <a:pt x="41108" y="84497"/>
                    <a:pt x="35626" y="89065"/>
                  </a:cubicBezTo>
                  <a:cubicBezTo>
                    <a:pt x="24369" y="98445"/>
                    <a:pt x="12611" y="111346"/>
                    <a:pt x="5938" y="124691"/>
                  </a:cubicBezTo>
                  <a:cubicBezTo>
                    <a:pt x="3139" y="130289"/>
                    <a:pt x="1979" y="136566"/>
                    <a:pt x="0" y="142504"/>
                  </a:cubicBezTo>
                  <a:cubicBezTo>
                    <a:pt x="3917" y="158172"/>
                    <a:pt x="4692" y="172587"/>
                    <a:pt x="17813" y="184068"/>
                  </a:cubicBezTo>
                  <a:cubicBezTo>
                    <a:pt x="28554" y="193466"/>
                    <a:pt x="43347" y="197726"/>
                    <a:pt x="53439" y="207818"/>
                  </a:cubicBezTo>
                  <a:cubicBezTo>
                    <a:pt x="110623" y="265002"/>
                    <a:pt x="49781" y="207265"/>
                    <a:pt x="95003" y="243444"/>
                  </a:cubicBezTo>
                  <a:cubicBezTo>
                    <a:pt x="137306" y="277287"/>
                    <a:pt x="69865" y="230645"/>
                    <a:pt x="124691" y="267195"/>
                  </a:cubicBezTo>
                  <a:cubicBezTo>
                    <a:pt x="139998" y="290156"/>
                    <a:pt x="158181" y="297119"/>
                    <a:pt x="142504" y="320634"/>
                  </a:cubicBezTo>
                  <a:cubicBezTo>
                    <a:pt x="137846" y="327621"/>
                    <a:pt x="131678" y="333789"/>
                    <a:pt x="124691" y="338447"/>
                  </a:cubicBezTo>
                  <a:cubicBezTo>
                    <a:pt x="119483" y="341919"/>
                    <a:pt x="112349" y="341345"/>
                    <a:pt x="106878" y="344385"/>
                  </a:cubicBezTo>
                  <a:cubicBezTo>
                    <a:pt x="94402" y="351316"/>
                    <a:pt x="84792" y="363621"/>
                    <a:pt x="71252" y="368135"/>
                  </a:cubicBezTo>
                  <a:lnTo>
                    <a:pt x="35626" y="380011"/>
                  </a:lnTo>
                  <a:cubicBezTo>
                    <a:pt x="31668" y="385949"/>
                    <a:pt x="23751" y="390688"/>
                    <a:pt x="23751" y="397824"/>
                  </a:cubicBezTo>
                  <a:cubicBezTo>
                    <a:pt x="23751" y="417841"/>
                    <a:pt x="42317" y="416013"/>
                    <a:pt x="53439" y="421574"/>
                  </a:cubicBezTo>
                  <a:cubicBezTo>
                    <a:pt x="59822" y="424765"/>
                    <a:pt x="64731" y="430551"/>
                    <a:pt x="71252" y="433449"/>
                  </a:cubicBezTo>
                  <a:cubicBezTo>
                    <a:pt x="82691" y="438533"/>
                    <a:pt x="96462" y="438382"/>
                    <a:pt x="106878" y="445325"/>
                  </a:cubicBezTo>
                  <a:cubicBezTo>
                    <a:pt x="112816" y="449283"/>
                    <a:pt x="118308" y="454009"/>
                    <a:pt x="124691" y="457200"/>
                  </a:cubicBezTo>
                  <a:cubicBezTo>
                    <a:pt x="130289" y="459999"/>
                    <a:pt x="137033" y="460098"/>
                    <a:pt x="142504" y="463138"/>
                  </a:cubicBezTo>
                  <a:cubicBezTo>
                    <a:pt x="154980" y="470069"/>
                    <a:pt x="178130" y="486888"/>
                    <a:pt x="178130" y="486888"/>
                  </a:cubicBezTo>
                  <a:cubicBezTo>
                    <a:pt x="180109" y="492826"/>
                    <a:pt x="184068" y="498442"/>
                    <a:pt x="184068" y="504701"/>
                  </a:cubicBezTo>
                  <a:cubicBezTo>
                    <a:pt x="184068" y="526133"/>
                    <a:pt x="175695" y="533450"/>
                    <a:pt x="160317" y="546265"/>
                  </a:cubicBezTo>
                  <a:cubicBezTo>
                    <a:pt x="154835" y="550833"/>
                    <a:pt x="148887" y="554949"/>
                    <a:pt x="142504" y="558140"/>
                  </a:cubicBezTo>
                  <a:cubicBezTo>
                    <a:pt x="117219" y="570782"/>
                    <a:pt x="130699" y="555535"/>
                    <a:pt x="106878" y="575953"/>
                  </a:cubicBezTo>
                  <a:cubicBezTo>
                    <a:pt x="56484" y="619148"/>
                    <a:pt x="106208" y="584317"/>
                    <a:pt x="65314" y="611579"/>
                  </a:cubicBezTo>
                  <a:cubicBezTo>
                    <a:pt x="69377" y="623766"/>
                    <a:pt x="70087" y="634748"/>
                    <a:pt x="83127" y="641268"/>
                  </a:cubicBezTo>
                  <a:cubicBezTo>
                    <a:pt x="94323" y="646866"/>
                    <a:pt x="118753" y="653143"/>
                    <a:pt x="118753" y="653143"/>
                  </a:cubicBezTo>
                  <a:lnTo>
                    <a:pt x="136566" y="670956"/>
                  </a:lnTo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870174" y="4219365"/>
            <a:ext cx="379008" cy="473760"/>
          </a:xfrm>
          <a:prstGeom prst="rect">
            <a:avLst/>
          </a:prstGeom>
        </p:spPr>
      </p:pic>
      <p:grpSp>
        <p:nvGrpSpPr>
          <p:cNvPr id="74" name="Group 73"/>
          <p:cNvGrpSpPr/>
          <p:nvPr/>
        </p:nvGrpSpPr>
        <p:grpSpPr>
          <a:xfrm>
            <a:off x="5048851" y="5619557"/>
            <a:ext cx="530144" cy="549824"/>
            <a:chOff x="4250609" y="5210785"/>
            <a:chExt cx="530144" cy="549824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4256196" y="5210785"/>
              <a:ext cx="0" cy="549824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>
              <a:off x="4250609" y="5211301"/>
              <a:ext cx="530144" cy="0"/>
            </a:xfrm>
            <a:prstGeom prst="straightConnector1">
              <a:avLst/>
            </a:prstGeom>
            <a:ln w="127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5048851" y="5359064"/>
            <a:ext cx="530144" cy="128062"/>
            <a:chOff x="4250609" y="4950292"/>
            <a:chExt cx="530144" cy="128062"/>
          </a:xfrm>
        </p:grpSpPr>
        <p:cxnSp>
          <p:nvCxnSpPr>
            <p:cNvPr id="49" name="Straight Arrow Connector 48"/>
            <p:cNvCxnSpPr/>
            <p:nvPr/>
          </p:nvCxnSpPr>
          <p:spPr>
            <a:xfrm>
              <a:off x="4256196" y="4950292"/>
              <a:ext cx="0" cy="128061"/>
            </a:xfrm>
            <a:prstGeom prst="straightConnector1">
              <a:avLst/>
            </a:prstGeom>
            <a:ln w="127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4250609" y="5078354"/>
              <a:ext cx="530144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/>
          <p:cNvCxnSpPr/>
          <p:nvPr/>
        </p:nvCxnSpPr>
        <p:spPr>
          <a:xfrm>
            <a:off x="4462095" y="5747620"/>
            <a:ext cx="0" cy="43627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4348906" y="4154039"/>
            <a:ext cx="226379" cy="435104"/>
            <a:chOff x="825347" y="4096773"/>
            <a:chExt cx="226379" cy="479474"/>
          </a:xfrm>
          <a:solidFill>
            <a:srgbClr val="BF7B79"/>
          </a:solidFill>
        </p:grpSpPr>
        <p:sp>
          <p:nvSpPr>
            <p:cNvPr id="27" name="Oval 26"/>
            <p:cNvSpPr/>
            <p:nvPr/>
          </p:nvSpPr>
          <p:spPr>
            <a:xfrm>
              <a:off x="825347" y="4096773"/>
              <a:ext cx="226379" cy="479474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889709" y="4158712"/>
              <a:ext cx="97654" cy="333856"/>
            </a:xfrm>
            <a:custGeom>
              <a:avLst/>
              <a:gdLst>
                <a:gd name="connsiteX0" fmla="*/ 118753 w 184068"/>
                <a:gd name="connsiteY0" fmla="*/ 0 h 670956"/>
                <a:gd name="connsiteX1" fmla="*/ 89065 w 184068"/>
                <a:gd name="connsiteY1" fmla="*/ 35626 h 670956"/>
                <a:gd name="connsiteX2" fmla="*/ 53439 w 184068"/>
                <a:gd name="connsiteY2" fmla="*/ 77190 h 670956"/>
                <a:gd name="connsiteX3" fmla="*/ 35626 w 184068"/>
                <a:gd name="connsiteY3" fmla="*/ 89065 h 670956"/>
                <a:gd name="connsiteX4" fmla="*/ 5938 w 184068"/>
                <a:gd name="connsiteY4" fmla="*/ 124691 h 670956"/>
                <a:gd name="connsiteX5" fmla="*/ 0 w 184068"/>
                <a:gd name="connsiteY5" fmla="*/ 142504 h 670956"/>
                <a:gd name="connsiteX6" fmla="*/ 17813 w 184068"/>
                <a:gd name="connsiteY6" fmla="*/ 184068 h 670956"/>
                <a:gd name="connsiteX7" fmla="*/ 53439 w 184068"/>
                <a:gd name="connsiteY7" fmla="*/ 207818 h 670956"/>
                <a:gd name="connsiteX8" fmla="*/ 95003 w 184068"/>
                <a:gd name="connsiteY8" fmla="*/ 243444 h 670956"/>
                <a:gd name="connsiteX9" fmla="*/ 124691 w 184068"/>
                <a:gd name="connsiteY9" fmla="*/ 267195 h 670956"/>
                <a:gd name="connsiteX10" fmla="*/ 142504 w 184068"/>
                <a:gd name="connsiteY10" fmla="*/ 320634 h 670956"/>
                <a:gd name="connsiteX11" fmla="*/ 124691 w 184068"/>
                <a:gd name="connsiteY11" fmla="*/ 338447 h 670956"/>
                <a:gd name="connsiteX12" fmla="*/ 106878 w 184068"/>
                <a:gd name="connsiteY12" fmla="*/ 344385 h 670956"/>
                <a:gd name="connsiteX13" fmla="*/ 71252 w 184068"/>
                <a:gd name="connsiteY13" fmla="*/ 368135 h 670956"/>
                <a:gd name="connsiteX14" fmla="*/ 35626 w 184068"/>
                <a:gd name="connsiteY14" fmla="*/ 380011 h 670956"/>
                <a:gd name="connsiteX15" fmla="*/ 23751 w 184068"/>
                <a:gd name="connsiteY15" fmla="*/ 397824 h 670956"/>
                <a:gd name="connsiteX16" fmla="*/ 53439 w 184068"/>
                <a:gd name="connsiteY16" fmla="*/ 421574 h 670956"/>
                <a:gd name="connsiteX17" fmla="*/ 71252 w 184068"/>
                <a:gd name="connsiteY17" fmla="*/ 433449 h 670956"/>
                <a:gd name="connsiteX18" fmla="*/ 106878 w 184068"/>
                <a:gd name="connsiteY18" fmla="*/ 445325 h 670956"/>
                <a:gd name="connsiteX19" fmla="*/ 124691 w 184068"/>
                <a:gd name="connsiteY19" fmla="*/ 457200 h 670956"/>
                <a:gd name="connsiteX20" fmla="*/ 142504 w 184068"/>
                <a:gd name="connsiteY20" fmla="*/ 463138 h 670956"/>
                <a:gd name="connsiteX21" fmla="*/ 178130 w 184068"/>
                <a:gd name="connsiteY21" fmla="*/ 486888 h 670956"/>
                <a:gd name="connsiteX22" fmla="*/ 184068 w 184068"/>
                <a:gd name="connsiteY22" fmla="*/ 504701 h 670956"/>
                <a:gd name="connsiteX23" fmla="*/ 160317 w 184068"/>
                <a:gd name="connsiteY23" fmla="*/ 546265 h 670956"/>
                <a:gd name="connsiteX24" fmla="*/ 142504 w 184068"/>
                <a:gd name="connsiteY24" fmla="*/ 558140 h 670956"/>
                <a:gd name="connsiteX25" fmla="*/ 106878 w 184068"/>
                <a:gd name="connsiteY25" fmla="*/ 575953 h 670956"/>
                <a:gd name="connsiteX26" fmla="*/ 65314 w 184068"/>
                <a:gd name="connsiteY26" fmla="*/ 611579 h 670956"/>
                <a:gd name="connsiteX27" fmla="*/ 83127 w 184068"/>
                <a:gd name="connsiteY27" fmla="*/ 641268 h 670956"/>
                <a:gd name="connsiteX28" fmla="*/ 118753 w 184068"/>
                <a:gd name="connsiteY28" fmla="*/ 653143 h 670956"/>
                <a:gd name="connsiteX29" fmla="*/ 136566 w 184068"/>
                <a:gd name="connsiteY29" fmla="*/ 670956 h 67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4068" h="670956">
                  <a:moveTo>
                    <a:pt x="118753" y="0"/>
                  </a:moveTo>
                  <a:cubicBezTo>
                    <a:pt x="93277" y="50954"/>
                    <a:pt x="122635" y="2056"/>
                    <a:pt x="89065" y="35626"/>
                  </a:cubicBezTo>
                  <a:cubicBezTo>
                    <a:pt x="62205" y="62486"/>
                    <a:pt x="96003" y="48815"/>
                    <a:pt x="53439" y="77190"/>
                  </a:cubicBezTo>
                  <a:cubicBezTo>
                    <a:pt x="47501" y="81148"/>
                    <a:pt x="41108" y="84497"/>
                    <a:pt x="35626" y="89065"/>
                  </a:cubicBezTo>
                  <a:cubicBezTo>
                    <a:pt x="24369" y="98445"/>
                    <a:pt x="12611" y="111346"/>
                    <a:pt x="5938" y="124691"/>
                  </a:cubicBezTo>
                  <a:cubicBezTo>
                    <a:pt x="3139" y="130289"/>
                    <a:pt x="1979" y="136566"/>
                    <a:pt x="0" y="142504"/>
                  </a:cubicBezTo>
                  <a:cubicBezTo>
                    <a:pt x="3917" y="158172"/>
                    <a:pt x="4692" y="172587"/>
                    <a:pt x="17813" y="184068"/>
                  </a:cubicBezTo>
                  <a:cubicBezTo>
                    <a:pt x="28554" y="193466"/>
                    <a:pt x="43347" y="197726"/>
                    <a:pt x="53439" y="207818"/>
                  </a:cubicBezTo>
                  <a:cubicBezTo>
                    <a:pt x="110623" y="265002"/>
                    <a:pt x="49781" y="207265"/>
                    <a:pt x="95003" y="243444"/>
                  </a:cubicBezTo>
                  <a:cubicBezTo>
                    <a:pt x="137306" y="277287"/>
                    <a:pt x="69865" y="230645"/>
                    <a:pt x="124691" y="267195"/>
                  </a:cubicBezTo>
                  <a:cubicBezTo>
                    <a:pt x="139998" y="290156"/>
                    <a:pt x="158181" y="297119"/>
                    <a:pt x="142504" y="320634"/>
                  </a:cubicBezTo>
                  <a:cubicBezTo>
                    <a:pt x="137846" y="327621"/>
                    <a:pt x="131678" y="333789"/>
                    <a:pt x="124691" y="338447"/>
                  </a:cubicBezTo>
                  <a:cubicBezTo>
                    <a:pt x="119483" y="341919"/>
                    <a:pt x="112349" y="341345"/>
                    <a:pt x="106878" y="344385"/>
                  </a:cubicBezTo>
                  <a:cubicBezTo>
                    <a:pt x="94402" y="351316"/>
                    <a:pt x="84792" y="363621"/>
                    <a:pt x="71252" y="368135"/>
                  </a:cubicBezTo>
                  <a:lnTo>
                    <a:pt x="35626" y="380011"/>
                  </a:lnTo>
                  <a:cubicBezTo>
                    <a:pt x="31668" y="385949"/>
                    <a:pt x="23751" y="390688"/>
                    <a:pt x="23751" y="397824"/>
                  </a:cubicBezTo>
                  <a:cubicBezTo>
                    <a:pt x="23751" y="417841"/>
                    <a:pt x="42317" y="416013"/>
                    <a:pt x="53439" y="421574"/>
                  </a:cubicBezTo>
                  <a:cubicBezTo>
                    <a:pt x="59822" y="424765"/>
                    <a:pt x="64731" y="430551"/>
                    <a:pt x="71252" y="433449"/>
                  </a:cubicBezTo>
                  <a:cubicBezTo>
                    <a:pt x="82691" y="438533"/>
                    <a:pt x="96462" y="438382"/>
                    <a:pt x="106878" y="445325"/>
                  </a:cubicBezTo>
                  <a:cubicBezTo>
                    <a:pt x="112816" y="449283"/>
                    <a:pt x="118308" y="454009"/>
                    <a:pt x="124691" y="457200"/>
                  </a:cubicBezTo>
                  <a:cubicBezTo>
                    <a:pt x="130289" y="459999"/>
                    <a:pt x="137033" y="460098"/>
                    <a:pt x="142504" y="463138"/>
                  </a:cubicBezTo>
                  <a:cubicBezTo>
                    <a:pt x="154980" y="470069"/>
                    <a:pt x="178130" y="486888"/>
                    <a:pt x="178130" y="486888"/>
                  </a:cubicBezTo>
                  <a:cubicBezTo>
                    <a:pt x="180109" y="492826"/>
                    <a:pt x="184068" y="498442"/>
                    <a:pt x="184068" y="504701"/>
                  </a:cubicBezTo>
                  <a:cubicBezTo>
                    <a:pt x="184068" y="526133"/>
                    <a:pt x="175695" y="533450"/>
                    <a:pt x="160317" y="546265"/>
                  </a:cubicBezTo>
                  <a:cubicBezTo>
                    <a:pt x="154835" y="550833"/>
                    <a:pt x="148887" y="554949"/>
                    <a:pt x="142504" y="558140"/>
                  </a:cubicBezTo>
                  <a:cubicBezTo>
                    <a:pt x="117219" y="570782"/>
                    <a:pt x="130699" y="555535"/>
                    <a:pt x="106878" y="575953"/>
                  </a:cubicBezTo>
                  <a:cubicBezTo>
                    <a:pt x="56484" y="619148"/>
                    <a:pt x="106208" y="584317"/>
                    <a:pt x="65314" y="611579"/>
                  </a:cubicBezTo>
                  <a:cubicBezTo>
                    <a:pt x="69377" y="623766"/>
                    <a:pt x="70087" y="634748"/>
                    <a:pt x="83127" y="641268"/>
                  </a:cubicBezTo>
                  <a:cubicBezTo>
                    <a:pt x="94323" y="646866"/>
                    <a:pt x="118753" y="653143"/>
                    <a:pt x="118753" y="653143"/>
                  </a:cubicBezTo>
                  <a:lnTo>
                    <a:pt x="136566" y="670956"/>
                  </a:lnTo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062" y="4338542"/>
            <a:ext cx="379009" cy="360058"/>
          </a:xfrm>
          <a:prstGeom prst="rect">
            <a:avLst/>
          </a:prstGeom>
        </p:spPr>
      </p:pic>
      <p:grpSp>
        <p:nvGrpSpPr>
          <p:cNvPr id="70" name="Group 69"/>
          <p:cNvGrpSpPr/>
          <p:nvPr/>
        </p:nvGrpSpPr>
        <p:grpSpPr>
          <a:xfrm>
            <a:off x="4313472" y="4589143"/>
            <a:ext cx="309700" cy="769921"/>
            <a:chOff x="3515230" y="4180371"/>
            <a:chExt cx="309700" cy="769921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3663853" y="4486981"/>
              <a:ext cx="0" cy="463311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3515230" y="4180371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</a:t>
              </a:r>
              <a:endParaRPr lang="en-US" dirty="0" smtClean="0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4141505" y="5399453"/>
            <a:ext cx="681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0xbeef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3852034" y="5361267"/>
            <a:ext cx="1726960" cy="125858"/>
            <a:chOff x="4250609" y="4950293"/>
            <a:chExt cx="530144" cy="128061"/>
          </a:xfrm>
        </p:grpSpPr>
        <p:cxnSp>
          <p:nvCxnSpPr>
            <p:cNvPr id="76" name="Straight Arrow Connector 75"/>
            <p:cNvCxnSpPr/>
            <p:nvPr/>
          </p:nvCxnSpPr>
          <p:spPr>
            <a:xfrm>
              <a:off x="4250609" y="4950293"/>
              <a:ext cx="0" cy="128061"/>
            </a:xfrm>
            <a:prstGeom prst="straightConnector1">
              <a:avLst/>
            </a:prstGeom>
            <a:ln w="12700" cap="sq">
              <a:round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4250609" y="5078354"/>
              <a:ext cx="530144" cy="0"/>
            </a:xfrm>
            <a:prstGeom prst="straightConnector1">
              <a:avLst/>
            </a:prstGeom>
            <a:ln w="12700" cap="sq"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3852034" y="5619557"/>
            <a:ext cx="1724864" cy="549824"/>
            <a:chOff x="4250609" y="5210787"/>
            <a:chExt cx="530144" cy="549824"/>
          </a:xfrm>
        </p:grpSpPr>
        <p:cxnSp>
          <p:nvCxnSpPr>
            <p:cNvPr id="80" name="Straight Arrow Connector 79"/>
            <p:cNvCxnSpPr/>
            <p:nvPr/>
          </p:nvCxnSpPr>
          <p:spPr>
            <a:xfrm>
              <a:off x="4250609" y="5210787"/>
              <a:ext cx="0" cy="549824"/>
            </a:xfrm>
            <a:prstGeom prst="straightConnector1">
              <a:avLst/>
            </a:prstGeom>
            <a:ln w="12700" cap="sq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H="1">
              <a:off x="4250609" y="5211301"/>
              <a:ext cx="530144" cy="0"/>
            </a:xfrm>
            <a:prstGeom prst="straightConnector1">
              <a:avLst/>
            </a:prstGeom>
            <a:ln w="12700" cap="sq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/>
          <p:cNvSpPr txBox="1"/>
          <p:nvPr/>
        </p:nvSpPr>
        <p:spPr>
          <a:xfrm>
            <a:off x="2280828" y="5368675"/>
            <a:ext cx="140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Fault stage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262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3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9D18E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AADD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4" grpId="0" animBg="1"/>
      <p:bldP spid="4" grpId="0" animBg="1"/>
      <p:bldP spid="40" grpId="0" animBg="1"/>
      <p:bldP spid="41" grpId="0" animBg="1"/>
      <p:bldP spid="72" grpId="0"/>
      <p:bldP spid="72" grpId="1"/>
      <p:bldP spid="72" grpId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Compiler/toolchain support for multi-ISA binaries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OS support for heterogeneous migration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Evaluation, ongoing and future 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7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97068"/>
            <a:ext cx="7315200" cy="4389120"/>
          </a:xfrm>
          <a:prstGeom prst="rect">
            <a:avLst/>
          </a:prstGeom>
        </p:spPr>
      </p:pic>
      <p:sp>
        <p:nvSpPr>
          <p:cNvPr id="5" name="Slide Number Placeholder 3"/>
          <p:cNvSpPr txBox="1">
            <a:spLocks/>
          </p:cNvSpPr>
          <p:nvPr/>
        </p:nvSpPr>
        <p:spPr>
          <a:xfrm>
            <a:off x="3505200" y="63706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BB3483-397F-4CF6-BC29-41B61700C95F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4953000"/>
            <a:ext cx="3442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Workload sets drawn from HPC benchmark suite (NPB)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E5-1650 &amp; APM XGENE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1" y="4953000"/>
            <a:ext cx="5029199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sz="2000" dirty="0" smtClean="0"/>
              <a:t>Popcorn </a:t>
            </a:r>
            <a:r>
              <a:rPr lang="en-US" sz="2000" dirty="0"/>
              <a:t>yields 30% energy savings on average (max is 66% for set-3) 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2000" dirty="0" smtClean="0"/>
              <a:t>Popcorn </a:t>
            </a:r>
            <a:r>
              <a:rPr lang="en-US" sz="2000" dirty="0"/>
              <a:t>yields 11% reduction in </a:t>
            </a:r>
            <a:r>
              <a:rPr lang="en-US" sz="2000" dirty="0" smtClean="0"/>
              <a:t>       energy</a:t>
            </a:r>
            <a:r>
              <a:rPr lang="en-US" sz="2000" dirty="0"/>
              <a:t>-delay </a:t>
            </a:r>
            <a:r>
              <a:rPr lang="en-US" sz="2000" dirty="0" smtClean="0"/>
              <a:t>product</a:t>
            </a:r>
            <a:endParaRPr lang="en-US" sz="2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838200" y="1501758"/>
            <a:ext cx="3276600" cy="2076510"/>
            <a:chOff x="838200" y="1276290"/>
            <a:chExt cx="3276600" cy="2076510"/>
          </a:xfrm>
        </p:grpSpPr>
        <p:sp>
          <p:nvSpPr>
            <p:cNvPr id="3" name="Oval 2"/>
            <p:cNvSpPr/>
            <p:nvPr/>
          </p:nvSpPr>
          <p:spPr>
            <a:xfrm>
              <a:off x="3505200" y="2209800"/>
              <a:ext cx="609600" cy="1143000"/>
            </a:xfrm>
            <a:prstGeom prst="ellipse">
              <a:avLst/>
            </a:prstGeom>
            <a:noFill/>
            <a:ln w="28575" cmpd="sng">
              <a:solidFill>
                <a:srgbClr val="01C30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8200" y="1276290"/>
              <a:ext cx="12067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66% gain!</a:t>
              </a:r>
              <a:endParaRPr lang="en-US" sz="2000" dirty="0"/>
            </a:p>
          </p:txBody>
        </p:sp>
        <p:cxnSp>
          <p:nvCxnSpPr>
            <p:cNvPr id="11" name="Straight Arrow Connector 10"/>
            <p:cNvCxnSpPr>
              <a:endCxn id="3" idx="1"/>
            </p:cNvCxnSpPr>
            <p:nvPr/>
          </p:nvCxnSpPr>
          <p:spPr>
            <a:xfrm>
              <a:off x="1981200" y="1600200"/>
              <a:ext cx="1613274" cy="776988"/>
            </a:xfrm>
            <a:prstGeom prst="straightConnector1">
              <a:avLst/>
            </a:prstGeom>
            <a:ln>
              <a:solidFill>
                <a:srgbClr val="01C303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7239000" y="1673268"/>
            <a:ext cx="1143000" cy="1576388"/>
            <a:chOff x="7239000" y="1447800"/>
            <a:chExt cx="1143000" cy="1576388"/>
          </a:xfrm>
        </p:grpSpPr>
        <p:sp>
          <p:nvSpPr>
            <p:cNvPr id="13" name="Oval 12"/>
            <p:cNvSpPr/>
            <p:nvPr/>
          </p:nvSpPr>
          <p:spPr>
            <a:xfrm>
              <a:off x="7239000" y="2277953"/>
              <a:ext cx="488731" cy="746235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  <a:prstDash val="sys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798186" y="14478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30%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7620000" y="1762234"/>
              <a:ext cx="228601" cy="515719"/>
            </a:xfrm>
            <a:prstGeom prst="straightConnector1">
              <a:avLst/>
            </a:prstGeom>
            <a:ln>
              <a:solidFill>
                <a:srgbClr val="01C303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7315200" y="4072866"/>
            <a:ext cx="1524000" cy="877002"/>
            <a:chOff x="7315200" y="3847398"/>
            <a:chExt cx="1524000" cy="877002"/>
          </a:xfrm>
        </p:grpSpPr>
        <p:sp>
          <p:nvSpPr>
            <p:cNvPr id="15" name="Oval 14"/>
            <p:cNvSpPr/>
            <p:nvPr/>
          </p:nvSpPr>
          <p:spPr>
            <a:xfrm>
              <a:off x="7315200" y="3847398"/>
              <a:ext cx="457200" cy="419802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  <a:prstDash val="sys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252180" y="4355068"/>
              <a:ext cx="587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11%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 flipV="1">
              <a:off x="7798187" y="4180910"/>
              <a:ext cx="507612" cy="346839"/>
            </a:xfrm>
            <a:prstGeom prst="straightConnector1">
              <a:avLst/>
            </a:prstGeom>
            <a:ln>
              <a:solidFill>
                <a:srgbClr val="01C303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370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Preliminary result</a:t>
            </a:r>
            <a:br>
              <a:rPr lang="en-US" dirty="0" smtClean="0"/>
            </a:br>
            <a:r>
              <a:rPr lang="en-US" dirty="0" smtClean="0"/>
              <a:t>NPB EP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7153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122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Popcorn Linux extension to </a:t>
            </a:r>
            <a:r>
              <a:rPr lang="en-US" b="1" dirty="0" smtClean="0"/>
              <a:t>PowerPC64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Popcorn Xen: </a:t>
            </a:r>
            <a:r>
              <a:rPr lang="en-US" b="1" dirty="0" smtClean="0"/>
              <a:t>unikernels</a:t>
            </a:r>
            <a:r>
              <a:rPr lang="en-US" dirty="0" smtClean="0"/>
              <a:t> migration across ISAs</a:t>
            </a:r>
          </a:p>
          <a:p>
            <a:pPr lvl="1"/>
            <a:r>
              <a:rPr lang="en-US" dirty="0" smtClean="0"/>
              <a:t>Unikernels are minimalist statically compiled guests VMs</a:t>
            </a:r>
          </a:p>
          <a:p>
            <a:pPr lvl="2"/>
            <a:r>
              <a:rPr lang="en-US" dirty="0" smtClean="0"/>
              <a:t>Application + libraries + thin OS layer</a:t>
            </a:r>
          </a:p>
          <a:p>
            <a:pPr lvl="2"/>
            <a:r>
              <a:rPr lang="en-US" dirty="0" smtClean="0"/>
              <a:t>Simpler to migrate across ISA than regular VM</a:t>
            </a:r>
          </a:p>
          <a:p>
            <a:pPr lvl="2"/>
            <a:r>
              <a:rPr lang="en-US" dirty="0" smtClean="0"/>
              <a:t>Leverage the HermitCore unikernel and the </a:t>
            </a:r>
            <a:br>
              <a:rPr lang="en-US" dirty="0" smtClean="0"/>
            </a:br>
            <a:r>
              <a:rPr lang="en-US" dirty="0" smtClean="0"/>
              <a:t>KVM migration infrastructure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289" y="2958384"/>
            <a:ext cx="2189686" cy="5428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919" y="2919654"/>
            <a:ext cx="940622" cy="620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129" y="2289037"/>
            <a:ext cx="939585" cy="30300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3116945" y="2617654"/>
            <a:ext cx="403225" cy="34073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247120" y="3264460"/>
            <a:ext cx="1184275" cy="140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586901" y="2638279"/>
            <a:ext cx="381069" cy="4214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143628" y="5756831"/>
            <a:ext cx="2861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http://www.hermitcore.org/</a:t>
            </a:r>
          </a:p>
        </p:txBody>
      </p:sp>
      <p:pic>
        <p:nvPicPr>
          <p:cNvPr id="1026" name="Picture 2" descr="http://www.hermitcore.org/img/logos/hermitcore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833" y="4307610"/>
            <a:ext cx="1449221" cy="144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98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Compiler/toolchain support for multi-ISA binaries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OS support for heterogeneous migration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Evaluation, ongoing and future 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54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5" y="2777718"/>
            <a:ext cx="7802880" cy="3088308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117751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Smart consolidation, load balancing for performance &amp; energy </a:t>
            </a:r>
            <a:r>
              <a:rPr lang="en-US" dirty="0" smtClean="0"/>
              <a:t>gains</a:t>
            </a:r>
          </a:p>
          <a:p>
            <a:r>
              <a:rPr lang="en-US" dirty="0" smtClean="0"/>
              <a:t>ISA/Machine affinity:</a:t>
            </a:r>
          </a:p>
          <a:p>
            <a:pPr lvl="1"/>
            <a:r>
              <a:rPr lang="en-US" b="1" dirty="0"/>
              <a:t>Program phases </a:t>
            </a:r>
            <a:r>
              <a:rPr lang="en-US" dirty="0"/>
              <a:t>illustration: PARSEC </a:t>
            </a:r>
            <a:r>
              <a:rPr lang="en-US" i="1" dirty="0" err="1"/>
              <a:t>blackscholes</a:t>
            </a:r>
            <a:r>
              <a:rPr lang="en-US" dirty="0"/>
              <a:t> native input</a:t>
            </a:r>
          </a:p>
          <a:p>
            <a:pPr lvl="1"/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52995" y="5671462"/>
            <a:ext cx="8229600" cy="668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11680" y="5733603"/>
            <a:ext cx="1707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96 cores @2Ghz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802" y="5733603"/>
            <a:ext cx="1765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 cores @3.2Ghz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084" y="5506325"/>
            <a:ext cx="1090934" cy="7194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5" y="5696769"/>
            <a:ext cx="1208407" cy="38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620986"/>
          </a:xfrm>
        </p:spPr>
        <p:txBody>
          <a:bodyPr>
            <a:normAutofit/>
          </a:bodyPr>
          <a:lstStyle/>
          <a:p>
            <a:r>
              <a:rPr lang="en-US" dirty="0" smtClean="0"/>
              <a:t>Multiple OS-capable ISAs present in the datacenter</a:t>
            </a:r>
          </a:p>
          <a:p>
            <a:pPr lvl="1"/>
            <a:r>
              <a:rPr lang="en-US" dirty="0" smtClean="0"/>
              <a:t>Each one with pros and cons</a:t>
            </a:r>
          </a:p>
          <a:p>
            <a:r>
              <a:rPr lang="en-US" dirty="0" smtClean="0"/>
              <a:t>Popcorn infrastructure allows to reap the benefits from these ISAs by having them </a:t>
            </a:r>
            <a:r>
              <a:rPr lang="en-US" b="1" dirty="0" smtClean="0"/>
              <a:t>cooperate</a:t>
            </a:r>
          </a:p>
          <a:p>
            <a:pPr lvl="1"/>
            <a:r>
              <a:rPr lang="en-US" dirty="0" smtClean="0"/>
              <a:t>To leverage ISA/Machine affinity, and perform smart consolidation/load balancing</a:t>
            </a:r>
          </a:p>
          <a:p>
            <a:pPr lvl="1"/>
            <a:r>
              <a:rPr lang="en-US" dirty="0" smtClean="0"/>
              <a:t>Tools and mechanisms: heterogeneous </a:t>
            </a:r>
            <a:r>
              <a:rPr lang="en-US" dirty="0"/>
              <a:t>compiler + distributed OS + </a:t>
            </a:r>
            <a:r>
              <a:rPr lang="en-US" dirty="0" smtClean="0"/>
              <a:t>DSM</a:t>
            </a:r>
          </a:p>
          <a:p>
            <a:pPr lvl="2"/>
            <a:r>
              <a:rPr lang="en-US" b="1" dirty="0" smtClean="0"/>
              <a:t>Application and thread migration/distribution across ISAs</a:t>
            </a:r>
          </a:p>
          <a:p>
            <a:r>
              <a:rPr lang="en-US" b="1" dirty="0" smtClean="0"/>
              <a:t>Unmodified applications enables high programmability: POSIX/shared </a:t>
            </a:r>
            <a:r>
              <a:rPr lang="en-US" b="1" dirty="0"/>
              <a:t>memory </a:t>
            </a:r>
            <a:r>
              <a:rPr lang="en-US" dirty="0"/>
              <a:t>run </a:t>
            </a:r>
            <a:r>
              <a:rPr lang="en-US" dirty="0" smtClean="0"/>
              <a:t>as-is</a:t>
            </a:r>
          </a:p>
        </p:txBody>
      </p:sp>
    </p:spTree>
    <p:extLst>
      <p:ext uri="{BB962C8B-B14F-4D97-AF65-F5344CB8AC3E}">
        <p14:creationId xmlns:p14="http://schemas.microsoft.com/office/powerpoint/2010/main" val="347007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770" y="4388396"/>
            <a:ext cx="3379823" cy="6720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500" b="1" dirty="0" smtClean="0"/>
              <a:t>popcornlinux.org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05" y="1649284"/>
            <a:ext cx="2209694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4724400" y="304800"/>
            <a:ext cx="4156221" cy="3493412"/>
            <a:chOff x="4632327" y="1344732"/>
            <a:chExt cx="4156221" cy="3493412"/>
          </a:xfrm>
        </p:grpSpPr>
        <p:pic>
          <p:nvPicPr>
            <p:cNvPr id="17" name="Picture 16" descr="C:\Users\Antonio\AppData\Local\Temp\Rar$DRa0.182\antoni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7834" y="2982111"/>
              <a:ext cx="850900" cy="85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C:\Users\Antonio\AppData\Local\Temp\Rar$DRa0.182\arijit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959" y="4066649"/>
              <a:ext cx="730545" cy="74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 descr="C:\Users\Antonio\AppData\Local\Temp\Rar$DRa0.182\ben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7821" y="3829488"/>
              <a:ext cx="776048" cy="776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 descr="C:\Users\Antonio\AppData\Local\Temp\Rar$DRa0.182\binoy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1331" y="1344732"/>
              <a:ext cx="1016722" cy="1016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 descr="C:\Users\Antonio\AppData\Local\Temp\Rar$DRa0.182\dave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6552" y="2862431"/>
              <a:ext cx="721782" cy="721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0" descr="C:\Users\Antonio\AppData\Local\Temp\Rar$DRa0.182\rob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2259" y="2136165"/>
              <a:ext cx="830849" cy="830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1" descr="C:\Users\Antonio\AppData\Local\Temp\Rar$DRa0.182\shawn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8317" y="2276064"/>
              <a:ext cx="618712" cy="618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3" descr="C:\Users\Antonio\AppData\Local\Temp\Rar$DRa0.182\alastair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187" y="3518478"/>
              <a:ext cx="850453" cy="850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481594" y="2966372"/>
              <a:ext cx="797422" cy="967994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126039" y="2063841"/>
              <a:ext cx="643975" cy="830935"/>
            </a:xfrm>
            <a:prstGeom prst="rect">
              <a:avLst/>
            </a:prstGeom>
          </p:spPr>
        </p:pic>
        <p:pic>
          <p:nvPicPr>
            <p:cNvPr id="27" name="Picture 2" descr="http://www.losa.fr/me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5563" y="2819400"/>
              <a:ext cx="702701" cy="79206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https://lh3.googleusercontent.com/-wyNix0Q7r1k/AAAAAAAAAAI/AAAAAAAAAAA/E3s-Q0YBhws/photo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7165" y="2451874"/>
              <a:ext cx="547540" cy="54754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6" descr="https://lh3.googleusercontent.com/-MIaWn4U6yMc/AAAAAAAAAAI/AAAAAAAAAAA/d9V_S3h0QqQ/photo.jpg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35" t="30761" r="21940" b="23926"/>
            <a:stretch/>
          </p:blipFill>
          <p:spPr bwMode="auto">
            <a:xfrm>
              <a:off x="7115858" y="3511837"/>
              <a:ext cx="526932" cy="58773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17"/>
            <a:srcRect l="24167" t="18889" r="57500" b="50000"/>
            <a:stretch/>
          </p:blipFill>
          <p:spPr>
            <a:xfrm>
              <a:off x="7561466" y="4282131"/>
              <a:ext cx="436868" cy="55601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18"/>
            <a:srcRect l="34000" r="15333" b="26000"/>
            <a:stretch/>
          </p:blipFill>
          <p:spPr>
            <a:xfrm>
              <a:off x="8251900" y="3591784"/>
              <a:ext cx="536648" cy="783788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484429" y="2133417"/>
              <a:ext cx="703622" cy="865997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573481" y="3744768"/>
              <a:ext cx="545359" cy="865997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312258" y="2963162"/>
              <a:ext cx="577892" cy="81101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4813135" y="3758593"/>
              <a:ext cx="759203" cy="96389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856362" y="2952935"/>
              <a:ext cx="490998" cy="831471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4632327" y="2187948"/>
              <a:ext cx="865549" cy="794163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239" y="2789556"/>
            <a:ext cx="701875" cy="11909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46" y="1872601"/>
            <a:ext cx="940125" cy="11986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125" y="1135921"/>
            <a:ext cx="718133" cy="8503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276" y="1942179"/>
            <a:ext cx="777002" cy="8988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407" y="3324724"/>
            <a:ext cx="560968" cy="8961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402" y="3505222"/>
            <a:ext cx="680998" cy="10398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" t="3129" r="19055" b="31778"/>
          <a:stretch/>
        </p:blipFill>
        <p:spPr>
          <a:xfrm>
            <a:off x="6192114" y="3501532"/>
            <a:ext cx="815933" cy="1111457"/>
          </a:xfrm>
          <a:prstGeom prst="rect">
            <a:avLst/>
          </a:prstGeom>
        </p:spPr>
      </p:pic>
      <p:sp>
        <p:nvSpPr>
          <p:cNvPr id="38" name="Content Placeholder 2"/>
          <p:cNvSpPr txBox="1">
            <a:spLocks/>
          </p:cNvSpPr>
          <p:nvPr/>
        </p:nvSpPr>
        <p:spPr>
          <a:xfrm>
            <a:off x="5703492" y="4921164"/>
            <a:ext cx="3379823" cy="672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500" b="1" dirty="0" smtClean="0"/>
              <a:t>ssrg.ece.vt.edu</a:t>
            </a:r>
          </a:p>
        </p:txBody>
      </p:sp>
    </p:spTree>
    <p:extLst>
      <p:ext uri="{BB962C8B-B14F-4D97-AF65-F5344CB8AC3E}">
        <p14:creationId xmlns:p14="http://schemas.microsoft.com/office/powerpoint/2010/main" val="382738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4270"/>
            <a:ext cx="8229600" cy="1143000"/>
          </a:xfrm>
        </p:spPr>
        <p:txBody>
          <a:bodyPr/>
          <a:lstStyle/>
          <a:p>
            <a:r>
              <a:rPr lang="en-US" dirty="0" smtClean="0"/>
              <a:t>Backup slides - compiler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5029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-16075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Case for Heterogeneous-ISA Multicore</a:t>
            </a:r>
            <a:endParaRPr lang="en-US" dirty="0"/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2667000" y="61418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BB3483-397F-4CF6-BC29-41B61700C95F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" y="5935250"/>
            <a:ext cx="4800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“Harnessing ISA Diversity: Design of a Heterogeneous-ISA Chip Multiprocessor,” A. </a:t>
            </a:r>
            <a:r>
              <a:rPr lang="en-US" sz="1400" dirty="0" err="1" smtClean="0"/>
              <a:t>Venkat</a:t>
            </a:r>
            <a:r>
              <a:rPr lang="en-US" sz="1400" dirty="0"/>
              <a:t> </a:t>
            </a:r>
            <a:r>
              <a:rPr lang="en-US" sz="1400" dirty="0" smtClean="0"/>
              <a:t>and D. M. </a:t>
            </a:r>
            <a:r>
              <a:rPr lang="en-US" sz="1400" dirty="0" err="1" smtClean="0"/>
              <a:t>Tullsen</a:t>
            </a:r>
            <a:r>
              <a:rPr lang="en-US" sz="1400" dirty="0" smtClean="0"/>
              <a:t>, ISCA</a:t>
            </a:r>
            <a:r>
              <a:rPr lang="en-US" sz="1400" dirty="0"/>
              <a:t> </a:t>
            </a:r>
            <a:r>
              <a:rPr lang="en-US" sz="1400" dirty="0" smtClean="0"/>
              <a:t>2014.</a:t>
            </a:r>
            <a:endParaRPr lang="en-US" sz="14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3733800" y="906050"/>
            <a:ext cx="5410200" cy="5651916"/>
            <a:chOff x="3733800" y="1129884"/>
            <a:chExt cx="5410200" cy="5651916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/>
            <a:srcRect l="3052" t="58828" r="23378" b="4834"/>
            <a:stretch/>
          </p:blipFill>
          <p:spPr>
            <a:xfrm>
              <a:off x="4610100" y="1725008"/>
              <a:ext cx="3733800" cy="2248146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4876800" y="1129884"/>
              <a:ext cx="3733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Single thread performance for different area budgets</a:t>
              </a:r>
              <a:endParaRPr lang="en-US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033772" y="3898265"/>
              <a:ext cx="18094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 Black" panose="020B0A04020102020204" pitchFamily="34" charset="0"/>
                </a:rPr>
                <a:t>Core Area (mm</a:t>
              </a:r>
              <a:r>
                <a:rPr lang="en-US" sz="1400" baseline="30000" dirty="0" smtClean="0">
                  <a:latin typeface="Arial Black" panose="020B0A04020102020204" pitchFamily="34" charset="0"/>
                </a:rPr>
                <a:t>2</a:t>
              </a:r>
              <a:r>
                <a:rPr lang="en-US" sz="1400" dirty="0" smtClean="0">
                  <a:latin typeface="Arial Black" panose="020B0A04020102020204" pitchFamily="34" charset="0"/>
                </a:rPr>
                <a:t>)</a:t>
              </a:r>
              <a:endParaRPr lang="en-US" sz="1400" dirty="0">
                <a:latin typeface="Arial Black" panose="020B0A040201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181600" y="4251325"/>
              <a:ext cx="3657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Smaller the core area, greater </a:t>
              </a:r>
              <a:r>
                <a:rPr lang="en-US" i="1" dirty="0"/>
                <a:t>#</a:t>
              </a:r>
              <a:r>
                <a:rPr lang="en-US" i="1" dirty="0" smtClean="0"/>
                <a:t> of cores can be placed on the silicon</a:t>
              </a:r>
              <a:endParaRPr lang="en-US" i="1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7239000" y="5335658"/>
              <a:ext cx="1905000" cy="1446142"/>
              <a:chOff x="7239000" y="5335658"/>
              <a:chExt cx="1905000" cy="1446142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3"/>
              <a:srcRect l="62428" t="6123" r="7889" b="90406"/>
              <a:stretch/>
            </p:blipFill>
            <p:spPr>
              <a:xfrm>
                <a:off x="7239000" y="5335658"/>
                <a:ext cx="1905000" cy="271547"/>
              </a:xfrm>
              <a:prstGeom prst="rect">
                <a:avLst/>
              </a:prstGeom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7239000" y="5581471"/>
                <a:ext cx="174150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ARM’s thumb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x86_64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Alpha</a:t>
                </a:r>
              </a:p>
              <a:p>
                <a:endParaRPr lang="en-US" dirty="0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5392020" y="5335658"/>
              <a:ext cx="1923180" cy="1169143"/>
              <a:chOff x="5392020" y="5335658"/>
              <a:chExt cx="1923180" cy="1169143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3"/>
              <a:srcRect l="43431" t="6277" r="38759" b="89827"/>
              <a:stretch/>
            </p:blipFill>
            <p:spPr>
              <a:xfrm>
                <a:off x="5392020" y="5335658"/>
                <a:ext cx="1143000" cy="304799"/>
              </a:xfrm>
              <a:prstGeom prst="rect">
                <a:avLst/>
              </a:prstGeom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5468220" y="5581471"/>
                <a:ext cx="184698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b</a:t>
                </a:r>
                <a:r>
                  <a:rPr lang="en-US" dirty="0" smtClean="0"/>
                  <a:t>ig Alpha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medium Alpha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little Alpha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3733800" y="5356256"/>
              <a:ext cx="1597459" cy="892144"/>
              <a:chOff x="3733800" y="5356256"/>
              <a:chExt cx="1597459" cy="892144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3"/>
              <a:srcRect l="18540" t="6417" r="56569" b="90211"/>
              <a:stretch/>
            </p:blipFill>
            <p:spPr>
              <a:xfrm>
                <a:off x="3733800" y="5356256"/>
                <a:ext cx="1597459" cy="263742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3818357" y="5602069"/>
                <a:ext cx="10134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Alpha</a:t>
                </a:r>
              </a:p>
              <a:p>
                <a:endParaRPr lang="en-US" dirty="0"/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228600" y="906050"/>
            <a:ext cx="3505200" cy="4961930"/>
            <a:chOff x="228600" y="1219200"/>
            <a:chExt cx="3505200" cy="4961930"/>
          </a:xfrm>
        </p:grpSpPr>
        <p:grpSp>
          <p:nvGrpSpPr>
            <p:cNvPr id="15" name="Group 14"/>
            <p:cNvGrpSpPr/>
            <p:nvPr/>
          </p:nvGrpSpPr>
          <p:grpSpPr>
            <a:xfrm>
              <a:off x="228600" y="1219200"/>
              <a:ext cx="3505200" cy="4961930"/>
              <a:chOff x="228600" y="1219200"/>
              <a:chExt cx="3505200" cy="4961930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4400" y="1219200"/>
                <a:ext cx="2783119" cy="1958721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4400" y="3200400"/>
                <a:ext cx="2819400" cy="2013857"/>
              </a:xfrm>
              <a:prstGeom prst="rect">
                <a:avLst/>
              </a:prstGeom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228600" y="5257800"/>
                <a:ext cx="3200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Performance of bzip2's two different phases </a:t>
                </a:r>
                <a:r>
                  <a:rPr lang="en-US" b="1" dirty="0" smtClean="0"/>
                  <a:t>for </a:t>
                </a:r>
                <a:r>
                  <a:rPr lang="en-US" b="1" dirty="0"/>
                  <a:t>different peak power budgets</a:t>
                </a: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 rot="16200000">
              <a:off x="114300" y="2019300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Phase 1</a:t>
              </a:r>
              <a:endParaRPr lang="en-US" b="1" dirty="0"/>
            </a:p>
          </p:txBody>
        </p:sp>
        <p:sp>
          <p:nvSpPr>
            <p:cNvPr id="46" name="TextBox 45"/>
            <p:cNvSpPr txBox="1"/>
            <p:nvPr/>
          </p:nvSpPr>
          <p:spPr>
            <a:xfrm rot="16200000">
              <a:off x="114300" y="4000500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Phase 2</a:t>
              </a:r>
              <a:endParaRPr lang="en-US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683929" y="1058450"/>
            <a:ext cx="5" cy="3572939"/>
            <a:chOff x="2683929" y="1371600"/>
            <a:chExt cx="5" cy="3572939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2683934" y="1371600"/>
              <a:ext cx="0" cy="1524000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683929" y="3420539"/>
              <a:ext cx="0" cy="1524000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Oval 4"/>
          <p:cNvSpPr/>
          <p:nvPr/>
        </p:nvSpPr>
        <p:spPr>
          <a:xfrm>
            <a:off x="5325528" y="1501173"/>
            <a:ext cx="1066805" cy="235974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Fine-Grained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only migrate at equivalence points</a:t>
            </a:r>
          </a:p>
          <a:p>
            <a:pPr lvl="1"/>
            <a:r>
              <a:rPr lang="en-US" dirty="0" smtClean="0"/>
              <a:t>Scheduler must wait for thread to reach equivalence point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456" y="2738497"/>
            <a:ext cx="5657088" cy="8201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3" y="4003723"/>
            <a:ext cx="2710658" cy="167738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774" y="3898758"/>
            <a:ext cx="2926050" cy="2067582"/>
          </a:xfrm>
          <a:prstGeom prst="rect">
            <a:avLst/>
          </a:prstGeom>
        </p:spPr>
      </p:pic>
      <p:sp>
        <p:nvSpPr>
          <p:cNvPr id="7" name="Flowchart: Process 6"/>
          <p:cNvSpPr/>
          <p:nvPr/>
        </p:nvSpPr>
        <p:spPr>
          <a:xfrm>
            <a:off x="899160" y="4842417"/>
            <a:ext cx="1714500" cy="476343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1149096" y="3985419"/>
            <a:ext cx="1594104" cy="712377"/>
          </a:xfrm>
          <a:prstGeom prst="wedgeRoundRectCallout">
            <a:avLst>
              <a:gd name="adj1" fmla="val -20833"/>
              <a:gd name="adj2" fmla="val 671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Perform addition &amp; update pointers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5571774" y="4986336"/>
            <a:ext cx="2433989" cy="31337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71774" y="5300184"/>
            <a:ext cx="2433989" cy="31337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4087750" y="4510087"/>
            <a:ext cx="1450624" cy="342661"/>
          </a:xfrm>
          <a:prstGeom prst="wedgeRoundRectCallout">
            <a:avLst>
              <a:gd name="adj1" fmla="val 42385"/>
              <a:gd name="adj2" fmla="val 95455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Perform addition</a:t>
            </a:r>
            <a:endParaRPr lang="en-US" sz="14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4087750" y="5075236"/>
            <a:ext cx="1450624" cy="342661"/>
          </a:xfrm>
          <a:prstGeom prst="wedgeRoundRectCallout">
            <a:avLst>
              <a:gd name="adj1" fmla="val 42385"/>
              <a:gd name="adj2" fmla="val 95455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Update pointers</a:t>
            </a:r>
            <a:endParaRPr lang="en-US" sz="14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3698" y="5442105"/>
            <a:ext cx="253860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624323" y="5727855"/>
            <a:ext cx="253860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15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be 6"/>
          <p:cNvSpPr/>
          <p:nvPr/>
        </p:nvSpPr>
        <p:spPr>
          <a:xfrm>
            <a:off x="3828288" y="3169920"/>
            <a:ext cx="1584960" cy="1158240"/>
          </a:xfrm>
          <a:prstGeom prst="cub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DBT Framework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Fine-Grained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 idea: use dynamic binary translation (DBT) to emulate up until equivalence point [Venkat’15]</a:t>
            </a:r>
          </a:p>
          <a:p>
            <a:pPr lvl="1"/>
            <a:endParaRPr lang="en-US" dirty="0"/>
          </a:p>
        </p:txBody>
      </p:sp>
      <p:sp>
        <p:nvSpPr>
          <p:cNvPr id="4" name="Flowchart: Process 3"/>
          <p:cNvSpPr/>
          <p:nvPr/>
        </p:nvSpPr>
        <p:spPr>
          <a:xfrm>
            <a:off x="457200" y="2743200"/>
            <a:ext cx="2292096" cy="1877568"/>
          </a:xfrm>
          <a:prstGeom prst="flowChartProcess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x86-64 Code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5" name="Flowchart: Magnetic Disk 4"/>
          <p:cNvSpPr/>
          <p:nvPr/>
        </p:nvSpPr>
        <p:spPr>
          <a:xfrm>
            <a:off x="3572256" y="5157216"/>
            <a:ext cx="1999488" cy="968947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Scheduler</a:t>
            </a:r>
            <a:endParaRPr lang="en-US" dirty="0"/>
          </a:p>
        </p:txBody>
      </p:sp>
      <p:sp>
        <p:nvSpPr>
          <p:cNvPr id="6" name="Wave 5"/>
          <p:cNvSpPr/>
          <p:nvPr/>
        </p:nvSpPr>
        <p:spPr>
          <a:xfrm>
            <a:off x="932688" y="3334512"/>
            <a:ext cx="1341120" cy="69494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3895344" y="4340034"/>
            <a:ext cx="1353312" cy="829056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Migrate to ARM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>
            <a:off x="6394704" y="2743200"/>
            <a:ext cx="2292096" cy="1877568"/>
          </a:xfrm>
          <a:prstGeom prst="flowChartProcess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ARM64 Code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962656" y="3681984"/>
            <a:ext cx="69494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Wave 11"/>
          <p:cNvSpPr/>
          <p:nvPr/>
        </p:nvSpPr>
        <p:spPr>
          <a:xfrm>
            <a:off x="3901440" y="2652078"/>
            <a:ext cx="1341120" cy="694944"/>
          </a:xfrm>
          <a:prstGeom prst="wav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</a:t>
            </a:r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5315712" y="2560638"/>
            <a:ext cx="1493520" cy="925956"/>
          </a:xfrm>
          <a:prstGeom prst="wedgeRoundRectCallout">
            <a:avLst>
              <a:gd name="adj1" fmla="val -44506"/>
              <a:gd name="adj2" fmla="val 7961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Reached equivalence point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4402">
            <a:off x="6643773" y="4635653"/>
            <a:ext cx="1806386" cy="16381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4230">
            <a:off x="691755" y="4607434"/>
            <a:ext cx="1822984" cy="162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6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32465 -0.09954 " pathEditMode="relative" rAng="0" ptsTypes="AA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3" y="-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"/>
                            </p:stCondLst>
                            <p:childTnLst>
                              <p:par>
                                <p:cTn id="5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1.48148E-6 L 0.32396 0.09954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98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6" grpId="0" animBg="1"/>
      <p:bldP spid="6" grpId="1" animBg="1"/>
      <p:bldP spid="8" grpId="0" animBg="1"/>
      <p:bldP spid="8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Fine-Grained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Idea: use hardware transactional memory to roll back to most recently encountered equivalence point</a:t>
            </a:r>
            <a:endParaRPr lang="en-US" dirty="0"/>
          </a:p>
        </p:txBody>
      </p:sp>
      <p:sp>
        <p:nvSpPr>
          <p:cNvPr id="5" name="Flowchart: Process 4"/>
          <p:cNvSpPr/>
          <p:nvPr/>
        </p:nvSpPr>
        <p:spPr>
          <a:xfrm>
            <a:off x="457200" y="2743200"/>
            <a:ext cx="2292096" cy="1877568"/>
          </a:xfrm>
          <a:prstGeom prst="flowChartProcess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x86-64 Code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" name="Flowchart: Process 5"/>
          <p:cNvSpPr/>
          <p:nvPr/>
        </p:nvSpPr>
        <p:spPr>
          <a:xfrm>
            <a:off x="6394704" y="2743200"/>
            <a:ext cx="2292096" cy="1877568"/>
          </a:xfrm>
          <a:prstGeom prst="flowChartProcess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ARM64 Code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4402">
            <a:off x="6643773" y="4635653"/>
            <a:ext cx="1806386" cy="16381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4230">
            <a:off x="691755" y="4607434"/>
            <a:ext cx="1822984" cy="1620432"/>
          </a:xfrm>
          <a:prstGeom prst="rect">
            <a:avLst/>
          </a:prstGeom>
        </p:spPr>
      </p:pic>
      <p:sp>
        <p:nvSpPr>
          <p:cNvPr id="9" name="Flowchart: Magnetic Disk 8"/>
          <p:cNvSpPr/>
          <p:nvPr/>
        </p:nvSpPr>
        <p:spPr>
          <a:xfrm>
            <a:off x="3572256" y="5157216"/>
            <a:ext cx="1999488" cy="968947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Scheduler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3895344" y="4340034"/>
            <a:ext cx="1353312" cy="829056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Migrate to ARM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169919" y="2743201"/>
            <a:ext cx="1124577" cy="3291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169918" y="3389523"/>
            <a:ext cx="1124578" cy="3291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40082" y="2728851"/>
            <a:ext cx="663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cache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240082" y="3399846"/>
            <a:ext cx="1140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HTM buffer</a:t>
            </a:r>
            <a:endParaRPr lang="en-US" sz="2000" dirty="0"/>
          </a:p>
        </p:txBody>
      </p:sp>
      <p:sp>
        <p:nvSpPr>
          <p:cNvPr id="16" name="Wave 15"/>
          <p:cNvSpPr/>
          <p:nvPr/>
        </p:nvSpPr>
        <p:spPr>
          <a:xfrm>
            <a:off x="932688" y="3334512"/>
            <a:ext cx="1341120" cy="69494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169919" y="3122696"/>
            <a:ext cx="1258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.  ..  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90114" y="3120086"/>
            <a:ext cx="1258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 .    .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732207" y="2837168"/>
            <a:ext cx="0" cy="4363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ounded Rectangular Callout 20"/>
          <p:cNvSpPr/>
          <p:nvPr/>
        </p:nvSpPr>
        <p:spPr>
          <a:xfrm>
            <a:off x="2314888" y="2604886"/>
            <a:ext cx="2220536" cy="658369"/>
          </a:xfrm>
          <a:prstGeom prst="wedgeRoundRectCallout">
            <a:avLst>
              <a:gd name="adj1" fmla="val -36995"/>
              <a:gd name="adj2" fmla="val 8101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Roll back to previous equivalence point</a:t>
            </a:r>
            <a:endParaRPr lang="en-US" dirty="0"/>
          </a:p>
        </p:txBody>
      </p:sp>
      <p:sp>
        <p:nvSpPr>
          <p:cNvPr id="23" name="Wave 22"/>
          <p:cNvSpPr/>
          <p:nvPr/>
        </p:nvSpPr>
        <p:spPr>
          <a:xfrm>
            <a:off x="6870192" y="3324002"/>
            <a:ext cx="1341120" cy="694944"/>
          </a:xfrm>
          <a:prstGeom prst="wav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96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2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22" presetClass="entr" presetSubtype="8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77778E-6 4.44444E-6 L 0.64861 -0.00186 " pathEditMode="relative" rAng="0" ptsTypes="AA">
                                      <p:cBhvr>
                                        <p:cTn id="6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31" y="-9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22" presetClass="exit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6" grpId="0" animBg="1"/>
      <p:bldP spid="16" grpId="1" animBg="1"/>
      <p:bldP spid="17" grpId="0"/>
      <p:bldP spid="17" grpId="1"/>
      <p:bldP spid="17" grpId="2"/>
      <p:bldP spid="17" grpId="3"/>
      <p:bldP spid="18" grpId="0"/>
      <p:bldP spid="18" grpId="1"/>
      <p:bldP spid="21" grpId="0" animBg="1"/>
      <p:bldP spid="21" grpId="1" animBg="1"/>
      <p:bldP spid="2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Work-Sharing Across Processors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OpenMP runtime currently only executes threads on single architecture</a:t>
            </a:r>
          </a:p>
          <a:p>
            <a:r>
              <a:rPr lang="en-US" dirty="0" smtClean="0"/>
              <a:t>Idea: launch threads across multiple processors, split parallel work across available resources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74" y="3931599"/>
            <a:ext cx="2567164" cy="19263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920" y="3696583"/>
            <a:ext cx="2346349" cy="23439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246985" y="4683875"/>
            <a:ext cx="1167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Multi-core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5400000">
            <a:off x="7610799" y="4683875"/>
            <a:ext cx="1194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Many-core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959269" y="4302918"/>
            <a:ext cx="1341120" cy="938784"/>
            <a:chOff x="4011168" y="3767328"/>
            <a:chExt cx="1341120" cy="938784"/>
          </a:xfrm>
        </p:grpSpPr>
        <p:sp>
          <p:nvSpPr>
            <p:cNvPr id="11" name="Rectangle 10"/>
            <p:cNvSpPr/>
            <p:nvPr/>
          </p:nvSpPr>
          <p:spPr>
            <a:xfrm>
              <a:off x="4011168" y="3767328"/>
              <a:ext cx="1133856" cy="7315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14800" y="3870960"/>
              <a:ext cx="1133856" cy="7315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18432" y="3974592"/>
              <a:ext cx="1133856" cy="7315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OpenMP</a:t>
              </a:r>
              <a:br>
                <a:rPr lang="en-US" dirty="0" smtClean="0"/>
              </a:br>
              <a:r>
                <a:rPr lang="en-US" dirty="0" smtClean="0"/>
                <a:t>Work</a:t>
              </a:r>
              <a:endParaRPr lang="en-US" dirty="0"/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 flipH="1">
            <a:off x="2633472" y="4772310"/>
            <a:ext cx="115824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498592" y="4772310"/>
            <a:ext cx="127711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0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 to New ISAs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Popcorn currently supports ARM64/x86-64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56128" y="2072640"/>
            <a:ext cx="8431744" cy="2593900"/>
            <a:chOff x="283845" y="2865120"/>
            <a:chExt cx="8524875" cy="2622550"/>
          </a:xfrm>
        </p:grpSpPr>
        <p:pic>
          <p:nvPicPr>
            <p:cNvPr id="14" name="Shape 82" descr="npb_sp_openmp_C.png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x="283845" y="2877312"/>
              <a:ext cx="4093083" cy="26103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Shape 87" descr="parsec_blackscholes_openmp_native.png"/>
            <p:cNvPicPr preferRelativeResize="0"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33557" y="2865120"/>
              <a:ext cx="4175163" cy="261035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" name="Shape 108" descr="best_perf.png"/>
          <p:cNvPicPr preferRelativeResize="0"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840" y="4662173"/>
            <a:ext cx="2560320" cy="1536192"/>
          </a:xfrm>
          <a:prstGeom prst="rect">
            <a:avLst/>
          </a:prstGeom>
          <a:noFill/>
          <a:ln w="9525">
            <a:noFill/>
            <a:miter/>
          </a:ln>
        </p:spPr>
      </p:pic>
    </p:spTree>
    <p:extLst>
      <p:ext uri="{BB962C8B-B14F-4D97-AF65-F5344CB8AC3E}">
        <p14:creationId xmlns:p14="http://schemas.microsoft.com/office/powerpoint/2010/main" val="84351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 to New ISAs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 to new platforms, i.e., POWER8, SPARC</a:t>
            </a:r>
          </a:p>
          <a:p>
            <a:pPr lvl="1"/>
            <a:r>
              <a:rPr lang="en-US" dirty="0" smtClean="0"/>
              <a:t>Different performance/power/cost design points</a:t>
            </a:r>
          </a:p>
          <a:p>
            <a:r>
              <a:rPr lang="en-US" dirty="0" smtClean="0"/>
              <a:t>Idea: build “compiler-compiler” to automatically generate support for new architecture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" y="4181856"/>
            <a:ext cx="2508138" cy="11668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Right Arrow 12"/>
          <p:cNvSpPr/>
          <p:nvPr/>
        </p:nvSpPr>
        <p:spPr>
          <a:xfrm rot="1800000">
            <a:off x="5760721" y="4983936"/>
            <a:ext cx="902208" cy="512064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9800000">
            <a:off x="5760720" y="4051566"/>
            <a:ext cx="902208" cy="512064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/>
          <p:cNvSpPr/>
          <p:nvPr/>
        </p:nvSpPr>
        <p:spPr>
          <a:xfrm rot="16200000">
            <a:off x="4486656" y="3716745"/>
            <a:ext cx="829056" cy="209702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Compiler-compiler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048000" y="4498848"/>
            <a:ext cx="902208" cy="512064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6723888" y="3438144"/>
            <a:ext cx="1572768" cy="1133856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LLVM Module</a:t>
            </a:r>
            <a:endParaRPr lang="en-US" dirty="0"/>
          </a:p>
        </p:txBody>
      </p:sp>
      <p:sp>
        <p:nvSpPr>
          <p:cNvPr id="11" name="Cube 10"/>
          <p:cNvSpPr/>
          <p:nvPr/>
        </p:nvSpPr>
        <p:spPr>
          <a:xfrm>
            <a:off x="6723888" y="4828032"/>
            <a:ext cx="1572768" cy="1133856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State Transform Module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0888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Compiler/toolchain support for multi-ISA binaries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OS support for heterogeneous migration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Evaluation, ongoing </a:t>
            </a:r>
            <a:r>
              <a:rPr lang="en-US" dirty="0"/>
              <a:t>and future 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28256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4270"/>
            <a:ext cx="8229600" cy="1143000"/>
          </a:xfrm>
        </p:spPr>
        <p:txBody>
          <a:bodyPr/>
          <a:lstStyle/>
          <a:p>
            <a:r>
              <a:rPr lang="en-US" dirty="0" smtClean="0"/>
              <a:t>Backup slides – OS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6947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Memory consistency </a:t>
            </a:r>
            <a:r>
              <a:rPr lang="en-US" dirty="0" smtClean="0"/>
              <a:t>protocol</a:t>
            </a:r>
            <a:br>
              <a:rPr lang="en-US" dirty="0" smtClean="0"/>
            </a:br>
            <a:r>
              <a:rPr lang="en-US" dirty="0" smtClean="0"/>
              <a:t>In reality 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52685" y="2478313"/>
            <a:ext cx="541867" cy="38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0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52685" y="2866871"/>
            <a:ext cx="541867" cy="3885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52685" y="3255425"/>
            <a:ext cx="541867" cy="38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52685" y="3643982"/>
            <a:ext cx="541867" cy="3885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3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52685" y="4032538"/>
            <a:ext cx="541867" cy="38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4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52685" y="4421093"/>
            <a:ext cx="541867" cy="38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5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52685" y="4809652"/>
            <a:ext cx="541867" cy="388556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6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52685" y="5198210"/>
            <a:ext cx="541867" cy="388556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7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81461" y="2478313"/>
            <a:ext cx="541867" cy="3885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0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81461" y="2866869"/>
            <a:ext cx="541867" cy="38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81461" y="3255425"/>
            <a:ext cx="541867" cy="3885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81461" y="3643981"/>
            <a:ext cx="541867" cy="38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3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81461" y="4032537"/>
            <a:ext cx="541867" cy="3885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4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81461" y="4421092"/>
            <a:ext cx="541867" cy="3885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5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81461" y="4809648"/>
            <a:ext cx="541867" cy="3885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6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81461" y="5198204"/>
            <a:ext cx="541867" cy="3885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7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23909" y="2478313"/>
            <a:ext cx="541867" cy="3885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0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23909" y="2866869"/>
            <a:ext cx="541867" cy="3885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23909" y="3255425"/>
            <a:ext cx="541867" cy="3885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23909" y="3643981"/>
            <a:ext cx="541867" cy="3885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3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23909" y="4032537"/>
            <a:ext cx="541867" cy="3885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4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23909" y="4421092"/>
            <a:ext cx="541867" cy="388556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5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23909" y="4809648"/>
            <a:ext cx="541867" cy="3885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6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23909" y="5198204"/>
            <a:ext cx="541867" cy="388556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7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46752" y="2108982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Origin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851169" y="2108982"/>
            <a:ext cx="1087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Remote 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108721" y="2108982"/>
            <a:ext cx="1087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Remote 2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7539204" y="1639230"/>
            <a:ext cx="226379" cy="435104"/>
            <a:chOff x="825347" y="4096773"/>
            <a:chExt cx="226379" cy="479474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1" name="Oval 50"/>
            <p:cNvSpPr/>
            <p:nvPr/>
          </p:nvSpPr>
          <p:spPr>
            <a:xfrm>
              <a:off x="825347" y="4096773"/>
              <a:ext cx="226379" cy="479474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889709" y="4158712"/>
              <a:ext cx="97654" cy="333856"/>
            </a:xfrm>
            <a:custGeom>
              <a:avLst/>
              <a:gdLst>
                <a:gd name="connsiteX0" fmla="*/ 118753 w 184068"/>
                <a:gd name="connsiteY0" fmla="*/ 0 h 670956"/>
                <a:gd name="connsiteX1" fmla="*/ 89065 w 184068"/>
                <a:gd name="connsiteY1" fmla="*/ 35626 h 670956"/>
                <a:gd name="connsiteX2" fmla="*/ 53439 w 184068"/>
                <a:gd name="connsiteY2" fmla="*/ 77190 h 670956"/>
                <a:gd name="connsiteX3" fmla="*/ 35626 w 184068"/>
                <a:gd name="connsiteY3" fmla="*/ 89065 h 670956"/>
                <a:gd name="connsiteX4" fmla="*/ 5938 w 184068"/>
                <a:gd name="connsiteY4" fmla="*/ 124691 h 670956"/>
                <a:gd name="connsiteX5" fmla="*/ 0 w 184068"/>
                <a:gd name="connsiteY5" fmla="*/ 142504 h 670956"/>
                <a:gd name="connsiteX6" fmla="*/ 17813 w 184068"/>
                <a:gd name="connsiteY6" fmla="*/ 184068 h 670956"/>
                <a:gd name="connsiteX7" fmla="*/ 53439 w 184068"/>
                <a:gd name="connsiteY7" fmla="*/ 207818 h 670956"/>
                <a:gd name="connsiteX8" fmla="*/ 95003 w 184068"/>
                <a:gd name="connsiteY8" fmla="*/ 243444 h 670956"/>
                <a:gd name="connsiteX9" fmla="*/ 124691 w 184068"/>
                <a:gd name="connsiteY9" fmla="*/ 267195 h 670956"/>
                <a:gd name="connsiteX10" fmla="*/ 142504 w 184068"/>
                <a:gd name="connsiteY10" fmla="*/ 320634 h 670956"/>
                <a:gd name="connsiteX11" fmla="*/ 124691 w 184068"/>
                <a:gd name="connsiteY11" fmla="*/ 338447 h 670956"/>
                <a:gd name="connsiteX12" fmla="*/ 106878 w 184068"/>
                <a:gd name="connsiteY12" fmla="*/ 344385 h 670956"/>
                <a:gd name="connsiteX13" fmla="*/ 71252 w 184068"/>
                <a:gd name="connsiteY13" fmla="*/ 368135 h 670956"/>
                <a:gd name="connsiteX14" fmla="*/ 35626 w 184068"/>
                <a:gd name="connsiteY14" fmla="*/ 380011 h 670956"/>
                <a:gd name="connsiteX15" fmla="*/ 23751 w 184068"/>
                <a:gd name="connsiteY15" fmla="*/ 397824 h 670956"/>
                <a:gd name="connsiteX16" fmla="*/ 53439 w 184068"/>
                <a:gd name="connsiteY16" fmla="*/ 421574 h 670956"/>
                <a:gd name="connsiteX17" fmla="*/ 71252 w 184068"/>
                <a:gd name="connsiteY17" fmla="*/ 433449 h 670956"/>
                <a:gd name="connsiteX18" fmla="*/ 106878 w 184068"/>
                <a:gd name="connsiteY18" fmla="*/ 445325 h 670956"/>
                <a:gd name="connsiteX19" fmla="*/ 124691 w 184068"/>
                <a:gd name="connsiteY19" fmla="*/ 457200 h 670956"/>
                <a:gd name="connsiteX20" fmla="*/ 142504 w 184068"/>
                <a:gd name="connsiteY20" fmla="*/ 463138 h 670956"/>
                <a:gd name="connsiteX21" fmla="*/ 178130 w 184068"/>
                <a:gd name="connsiteY21" fmla="*/ 486888 h 670956"/>
                <a:gd name="connsiteX22" fmla="*/ 184068 w 184068"/>
                <a:gd name="connsiteY22" fmla="*/ 504701 h 670956"/>
                <a:gd name="connsiteX23" fmla="*/ 160317 w 184068"/>
                <a:gd name="connsiteY23" fmla="*/ 546265 h 670956"/>
                <a:gd name="connsiteX24" fmla="*/ 142504 w 184068"/>
                <a:gd name="connsiteY24" fmla="*/ 558140 h 670956"/>
                <a:gd name="connsiteX25" fmla="*/ 106878 w 184068"/>
                <a:gd name="connsiteY25" fmla="*/ 575953 h 670956"/>
                <a:gd name="connsiteX26" fmla="*/ 65314 w 184068"/>
                <a:gd name="connsiteY26" fmla="*/ 611579 h 670956"/>
                <a:gd name="connsiteX27" fmla="*/ 83127 w 184068"/>
                <a:gd name="connsiteY27" fmla="*/ 641268 h 670956"/>
                <a:gd name="connsiteX28" fmla="*/ 118753 w 184068"/>
                <a:gd name="connsiteY28" fmla="*/ 653143 h 670956"/>
                <a:gd name="connsiteX29" fmla="*/ 136566 w 184068"/>
                <a:gd name="connsiteY29" fmla="*/ 670956 h 67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4068" h="670956">
                  <a:moveTo>
                    <a:pt x="118753" y="0"/>
                  </a:moveTo>
                  <a:cubicBezTo>
                    <a:pt x="93277" y="50954"/>
                    <a:pt x="122635" y="2056"/>
                    <a:pt x="89065" y="35626"/>
                  </a:cubicBezTo>
                  <a:cubicBezTo>
                    <a:pt x="62205" y="62486"/>
                    <a:pt x="96003" y="48815"/>
                    <a:pt x="53439" y="77190"/>
                  </a:cubicBezTo>
                  <a:cubicBezTo>
                    <a:pt x="47501" y="81148"/>
                    <a:pt x="41108" y="84497"/>
                    <a:pt x="35626" y="89065"/>
                  </a:cubicBezTo>
                  <a:cubicBezTo>
                    <a:pt x="24369" y="98445"/>
                    <a:pt x="12611" y="111346"/>
                    <a:pt x="5938" y="124691"/>
                  </a:cubicBezTo>
                  <a:cubicBezTo>
                    <a:pt x="3139" y="130289"/>
                    <a:pt x="1979" y="136566"/>
                    <a:pt x="0" y="142504"/>
                  </a:cubicBezTo>
                  <a:cubicBezTo>
                    <a:pt x="3917" y="158172"/>
                    <a:pt x="4692" y="172587"/>
                    <a:pt x="17813" y="184068"/>
                  </a:cubicBezTo>
                  <a:cubicBezTo>
                    <a:pt x="28554" y="193466"/>
                    <a:pt x="43347" y="197726"/>
                    <a:pt x="53439" y="207818"/>
                  </a:cubicBezTo>
                  <a:cubicBezTo>
                    <a:pt x="110623" y="265002"/>
                    <a:pt x="49781" y="207265"/>
                    <a:pt x="95003" y="243444"/>
                  </a:cubicBezTo>
                  <a:cubicBezTo>
                    <a:pt x="137306" y="277287"/>
                    <a:pt x="69865" y="230645"/>
                    <a:pt x="124691" y="267195"/>
                  </a:cubicBezTo>
                  <a:cubicBezTo>
                    <a:pt x="139998" y="290156"/>
                    <a:pt x="158181" y="297119"/>
                    <a:pt x="142504" y="320634"/>
                  </a:cubicBezTo>
                  <a:cubicBezTo>
                    <a:pt x="137846" y="327621"/>
                    <a:pt x="131678" y="333789"/>
                    <a:pt x="124691" y="338447"/>
                  </a:cubicBezTo>
                  <a:cubicBezTo>
                    <a:pt x="119483" y="341919"/>
                    <a:pt x="112349" y="341345"/>
                    <a:pt x="106878" y="344385"/>
                  </a:cubicBezTo>
                  <a:cubicBezTo>
                    <a:pt x="94402" y="351316"/>
                    <a:pt x="84792" y="363621"/>
                    <a:pt x="71252" y="368135"/>
                  </a:cubicBezTo>
                  <a:lnTo>
                    <a:pt x="35626" y="380011"/>
                  </a:lnTo>
                  <a:cubicBezTo>
                    <a:pt x="31668" y="385949"/>
                    <a:pt x="23751" y="390688"/>
                    <a:pt x="23751" y="397824"/>
                  </a:cubicBezTo>
                  <a:cubicBezTo>
                    <a:pt x="23751" y="417841"/>
                    <a:pt x="42317" y="416013"/>
                    <a:pt x="53439" y="421574"/>
                  </a:cubicBezTo>
                  <a:cubicBezTo>
                    <a:pt x="59822" y="424765"/>
                    <a:pt x="64731" y="430551"/>
                    <a:pt x="71252" y="433449"/>
                  </a:cubicBezTo>
                  <a:cubicBezTo>
                    <a:pt x="82691" y="438533"/>
                    <a:pt x="96462" y="438382"/>
                    <a:pt x="106878" y="445325"/>
                  </a:cubicBezTo>
                  <a:cubicBezTo>
                    <a:pt x="112816" y="449283"/>
                    <a:pt x="118308" y="454009"/>
                    <a:pt x="124691" y="457200"/>
                  </a:cubicBezTo>
                  <a:cubicBezTo>
                    <a:pt x="130289" y="459999"/>
                    <a:pt x="137033" y="460098"/>
                    <a:pt x="142504" y="463138"/>
                  </a:cubicBezTo>
                  <a:cubicBezTo>
                    <a:pt x="154980" y="470069"/>
                    <a:pt x="178130" y="486888"/>
                    <a:pt x="178130" y="486888"/>
                  </a:cubicBezTo>
                  <a:cubicBezTo>
                    <a:pt x="180109" y="492826"/>
                    <a:pt x="184068" y="498442"/>
                    <a:pt x="184068" y="504701"/>
                  </a:cubicBezTo>
                  <a:cubicBezTo>
                    <a:pt x="184068" y="526133"/>
                    <a:pt x="175695" y="533450"/>
                    <a:pt x="160317" y="546265"/>
                  </a:cubicBezTo>
                  <a:cubicBezTo>
                    <a:pt x="154835" y="550833"/>
                    <a:pt x="148887" y="554949"/>
                    <a:pt x="142504" y="558140"/>
                  </a:cubicBezTo>
                  <a:cubicBezTo>
                    <a:pt x="117219" y="570782"/>
                    <a:pt x="130699" y="555535"/>
                    <a:pt x="106878" y="575953"/>
                  </a:cubicBezTo>
                  <a:cubicBezTo>
                    <a:pt x="56484" y="619148"/>
                    <a:pt x="106208" y="584317"/>
                    <a:pt x="65314" y="611579"/>
                  </a:cubicBezTo>
                  <a:cubicBezTo>
                    <a:pt x="69377" y="623766"/>
                    <a:pt x="70087" y="634748"/>
                    <a:pt x="83127" y="641268"/>
                  </a:cubicBezTo>
                  <a:cubicBezTo>
                    <a:pt x="94323" y="646866"/>
                    <a:pt x="118753" y="653143"/>
                    <a:pt x="118753" y="653143"/>
                  </a:cubicBezTo>
                  <a:lnTo>
                    <a:pt x="136566" y="670956"/>
                  </a:lnTo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030964" y="1639230"/>
            <a:ext cx="737501" cy="435104"/>
            <a:chOff x="1030964" y="1639230"/>
            <a:chExt cx="737501" cy="435104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54" name="Group 53"/>
            <p:cNvGrpSpPr/>
            <p:nvPr/>
          </p:nvGrpSpPr>
          <p:grpSpPr>
            <a:xfrm>
              <a:off x="1542086" y="1639230"/>
              <a:ext cx="226379" cy="435104"/>
              <a:chOff x="825347" y="4096773"/>
              <a:chExt cx="226379" cy="479474"/>
            </a:xfrm>
            <a:grpFill/>
          </p:grpSpPr>
          <p:sp>
            <p:nvSpPr>
              <p:cNvPr id="61" name="Oval 60"/>
              <p:cNvSpPr/>
              <p:nvPr/>
            </p:nvSpPr>
            <p:spPr>
              <a:xfrm>
                <a:off x="825347" y="4096773"/>
                <a:ext cx="226379" cy="479474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889709" y="4158712"/>
                <a:ext cx="97654" cy="333856"/>
              </a:xfrm>
              <a:custGeom>
                <a:avLst/>
                <a:gdLst>
                  <a:gd name="connsiteX0" fmla="*/ 118753 w 184068"/>
                  <a:gd name="connsiteY0" fmla="*/ 0 h 670956"/>
                  <a:gd name="connsiteX1" fmla="*/ 89065 w 184068"/>
                  <a:gd name="connsiteY1" fmla="*/ 35626 h 670956"/>
                  <a:gd name="connsiteX2" fmla="*/ 53439 w 184068"/>
                  <a:gd name="connsiteY2" fmla="*/ 77190 h 670956"/>
                  <a:gd name="connsiteX3" fmla="*/ 35626 w 184068"/>
                  <a:gd name="connsiteY3" fmla="*/ 89065 h 670956"/>
                  <a:gd name="connsiteX4" fmla="*/ 5938 w 184068"/>
                  <a:gd name="connsiteY4" fmla="*/ 124691 h 670956"/>
                  <a:gd name="connsiteX5" fmla="*/ 0 w 184068"/>
                  <a:gd name="connsiteY5" fmla="*/ 142504 h 670956"/>
                  <a:gd name="connsiteX6" fmla="*/ 17813 w 184068"/>
                  <a:gd name="connsiteY6" fmla="*/ 184068 h 670956"/>
                  <a:gd name="connsiteX7" fmla="*/ 53439 w 184068"/>
                  <a:gd name="connsiteY7" fmla="*/ 207818 h 670956"/>
                  <a:gd name="connsiteX8" fmla="*/ 95003 w 184068"/>
                  <a:gd name="connsiteY8" fmla="*/ 243444 h 670956"/>
                  <a:gd name="connsiteX9" fmla="*/ 124691 w 184068"/>
                  <a:gd name="connsiteY9" fmla="*/ 267195 h 670956"/>
                  <a:gd name="connsiteX10" fmla="*/ 142504 w 184068"/>
                  <a:gd name="connsiteY10" fmla="*/ 320634 h 670956"/>
                  <a:gd name="connsiteX11" fmla="*/ 124691 w 184068"/>
                  <a:gd name="connsiteY11" fmla="*/ 338447 h 670956"/>
                  <a:gd name="connsiteX12" fmla="*/ 106878 w 184068"/>
                  <a:gd name="connsiteY12" fmla="*/ 344385 h 670956"/>
                  <a:gd name="connsiteX13" fmla="*/ 71252 w 184068"/>
                  <a:gd name="connsiteY13" fmla="*/ 368135 h 670956"/>
                  <a:gd name="connsiteX14" fmla="*/ 35626 w 184068"/>
                  <a:gd name="connsiteY14" fmla="*/ 380011 h 670956"/>
                  <a:gd name="connsiteX15" fmla="*/ 23751 w 184068"/>
                  <a:gd name="connsiteY15" fmla="*/ 397824 h 670956"/>
                  <a:gd name="connsiteX16" fmla="*/ 53439 w 184068"/>
                  <a:gd name="connsiteY16" fmla="*/ 421574 h 670956"/>
                  <a:gd name="connsiteX17" fmla="*/ 71252 w 184068"/>
                  <a:gd name="connsiteY17" fmla="*/ 433449 h 670956"/>
                  <a:gd name="connsiteX18" fmla="*/ 106878 w 184068"/>
                  <a:gd name="connsiteY18" fmla="*/ 445325 h 670956"/>
                  <a:gd name="connsiteX19" fmla="*/ 124691 w 184068"/>
                  <a:gd name="connsiteY19" fmla="*/ 457200 h 670956"/>
                  <a:gd name="connsiteX20" fmla="*/ 142504 w 184068"/>
                  <a:gd name="connsiteY20" fmla="*/ 463138 h 670956"/>
                  <a:gd name="connsiteX21" fmla="*/ 178130 w 184068"/>
                  <a:gd name="connsiteY21" fmla="*/ 486888 h 670956"/>
                  <a:gd name="connsiteX22" fmla="*/ 184068 w 184068"/>
                  <a:gd name="connsiteY22" fmla="*/ 504701 h 670956"/>
                  <a:gd name="connsiteX23" fmla="*/ 160317 w 184068"/>
                  <a:gd name="connsiteY23" fmla="*/ 546265 h 670956"/>
                  <a:gd name="connsiteX24" fmla="*/ 142504 w 184068"/>
                  <a:gd name="connsiteY24" fmla="*/ 558140 h 670956"/>
                  <a:gd name="connsiteX25" fmla="*/ 106878 w 184068"/>
                  <a:gd name="connsiteY25" fmla="*/ 575953 h 670956"/>
                  <a:gd name="connsiteX26" fmla="*/ 65314 w 184068"/>
                  <a:gd name="connsiteY26" fmla="*/ 611579 h 670956"/>
                  <a:gd name="connsiteX27" fmla="*/ 83127 w 184068"/>
                  <a:gd name="connsiteY27" fmla="*/ 641268 h 670956"/>
                  <a:gd name="connsiteX28" fmla="*/ 118753 w 184068"/>
                  <a:gd name="connsiteY28" fmla="*/ 653143 h 670956"/>
                  <a:gd name="connsiteX29" fmla="*/ 136566 w 184068"/>
                  <a:gd name="connsiteY29" fmla="*/ 670956 h 670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84068" h="670956">
                    <a:moveTo>
                      <a:pt x="118753" y="0"/>
                    </a:moveTo>
                    <a:cubicBezTo>
                      <a:pt x="93277" y="50954"/>
                      <a:pt x="122635" y="2056"/>
                      <a:pt x="89065" y="35626"/>
                    </a:cubicBezTo>
                    <a:cubicBezTo>
                      <a:pt x="62205" y="62486"/>
                      <a:pt x="96003" y="48815"/>
                      <a:pt x="53439" y="77190"/>
                    </a:cubicBezTo>
                    <a:cubicBezTo>
                      <a:pt x="47501" y="81148"/>
                      <a:pt x="41108" y="84497"/>
                      <a:pt x="35626" y="89065"/>
                    </a:cubicBezTo>
                    <a:cubicBezTo>
                      <a:pt x="24369" y="98445"/>
                      <a:pt x="12611" y="111346"/>
                      <a:pt x="5938" y="124691"/>
                    </a:cubicBezTo>
                    <a:cubicBezTo>
                      <a:pt x="3139" y="130289"/>
                      <a:pt x="1979" y="136566"/>
                      <a:pt x="0" y="142504"/>
                    </a:cubicBezTo>
                    <a:cubicBezTo>
                      <a:pt x="3917" y="158172"/>
                      <a:pt x="4692" y="172587"/>
                      <a:pt x="17813" y="184068"/>
                    </a:cubicBezTo>
                    <a:cubicBezTo>
                      <a:pt x="28554" y="193466"/>
                      <a:pt x="43347" y="197726"/>
                      <a:pt x="53439" y="207818"/>
                    </a:cubicBezTo>
                    <a:cubicBezTo>
                      <a:pt x="110623" y="265002"/>
                      <a:pt x="49781" y="207265"/>
                      <a:pt x="95003" y="243444"/>
                    </a:cubicBezTo>
                    <a:cubicBezTo>
                      <a:pt x="137306" y="277287"/>
                      <a:pt x="69865" y="230645"/>
                      <a:pt x="124691" y="267195"/>
                    </a:cubicBezTo>
                    <a:cubicBezTo>
                      <a:pt x="139998" y="290156"/>
                      <a:pt x="158181" y="297119"/>
                      <a:pt x="142504" y="320634"/>
                    </a:cubicBezTo>
                    <a:cubicBezTo>
                      <a:pt x="137846" y="327621"/>
                      <a:pt x="131678" y="333789"/>
                      <a:pt x="124691" y="338447"/>
                    </a:cubicBezTo>
                    <a:cubicBezTo>
                      <a:pt x="119483" y="341919"/>
                      <a:pt x="112349" y="341345"/>
                      <a:pt x="106878" y="344385"/>
                    </a:cubicBezTo>
                    <a:cubicBezTo>
                      <a:pt x="94402" y="351316"/>
                      <a:pt x="84792" y="363621"/>
                      <a:pt x="71252" y="368135"/>
                    </a:cubicBezTo>
                    <a:lnTo>
                      <a:pt x="35626" y="380011"/>
                    </a:lnTo>
                    <a:cubicBezTo>
                      <a:pt x="31668" y="385949"/>
                      <a:pt x="23751" y="390688"/>
                      <a:pt x="23751" y="397824"/>
                    </a:cubicBezTo>
                    <a:cubicBezTo>
                      <a:pt x="23751" y="417841"/>
                      <a:pt x="42317" y="416013"/>
                      <a:pt x="53439" y="421574"/>
                    </a:cubicBezTo>
                    <a:cubicBezTo>
                      <a:pt x="59822" y="424765"/>
                      <a:pt x="64731" y="430551"/>
                      <a:pt x="71252" y="433449"/>
                    </a:cubicBezTo>
                    <a:cubicBezTo>
                      <a:pt x="82691" y="438533"/>
                      <a:pt x="96462" y="438382"/>
                      <a:pt x="106878" y="445325"/>
                    </a:cubicBezTo>
                    <a:cubicBezTo>
                      <a:pt x="112816" y="449283"/>
                      <a:pt x="118308" y="454009"/>
                      <a:pt x="124691" y="457200"/>
                    </a:cubicBezTo>
                    <a:cubicBezTo>
                      <a:pt x="130289" y="459999"/>
                      <a:pt x="137033" y="460098"/>
                      <a:pt x="142504" y="463138"/>
                    </a:cubicBezTo>
                    <a:cubicBezTo>
                      <a:pt x="154980" y="470069"/>
                      <a:pt x="178130" y="486888"/>
                      <a:pt x="178130" y="486888"/>
                    </a:cubicBezTo>
                    <a:cubicBezTo>
                      <a:pt x="180109" y="492826"/>
                      <a:pt x="184068" y="498442"/>
                      <a:pt x="184068" y="504701"/>
                    </a:cubicBezTo>
                    <a:cubicBezTo>
                      <a:pt x="184068" y="526133"/>
                      <a:pt x="175695" y="533450"/>
                      <a:pt x="160317" y="546265"/>
                    </a:cubicBezTo>
                    <a:cubicBezTo>
                      <a:pt x="154835" y="550833"/>
                      <a:pt x="148887" y="554949"/>
                      <a:pt x="142504" y="558140"/>
                    </a:cubicBezTo>
                    <a:cubicBezTo>
                      <a:pt x="117219" y="570782"/>
                      <a:pt x="130699" y="555535"/>
                      <a:pt x="106878" y="575953"/>
                    </a:cubicBezTo>
                    <a:cubicBezTo>
                      <a:pt x="56484" y="619148"/>
                      <a:pt x="106208" y="584317"/>
                      <a:pt x="65314" y="611579"/>
                    </a:cubicBezTo>
                    <a:cubicBezTo>
                      <a:pt x="69377" y="623766"/>
                      <a:pt x="70087" y="634748"/>
                      <a:pt x="83127" y="641268"/>
                    </a:cubicBezTo>
                    <a:cubicBezTo>
                      <a:pt x="94323" y="646866"/>
                      <a:pt x="118753" y="653143"/>
                      <a:pt x="118753" y="653143"/>
                    </a:cubicBezTo>
                    <a:lnTo>
                      <a:pt x="136566" y="670956"/>
                    </a:lnTo>
                  </a:path>
                </a:pathLst>
              </a:cu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1283526" y="1639230"/>
              <a:ext cx="226379" cy="435104"/>
              <a:chOff x="825347" y="4096773"/>
              <a:chExt cx="226379" cy="479474"/>
            </a:xfrm>
            <a:grpFill/>
          </p:grpSpPr>
          <p:sp>
            <p:nvSpPr>
              <p:cNvPr id="59" name="Oval 58"/>
              <p:cNvSpPr/>
              <p:nvPr/>
            </p:nvSpPr>
            <p:spPr>
              <a:xfrm>
                <a:off x="825347" y="4096773"/>
                <a:ext cx="226379" cy="479474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889709" y="4158712"/>
                <a:ext cx="97654" cy="333856"/>
              </a:xfrm>
              <a:custGeom>
                <a:avLst/>
                <a:gdLst>
                  <a:gd name="connsiteX0" fmla="*/ 118753 w 184068"/>
                  <a:gd name="connsiteY0" fmla="*/ 0 h 670956"/>
                  <a:gd name="connsiteX1" fmla="*/ 89065 w 184068"/>
                  <a:gd name="connsiteY1" fmla="*/ 35626 h 670956"/>
                  <a:gd name="connsiteX2" fmla="*/ 53439 w 184068"/>
                  <a:gd name="connsiteY2" fmla="*/ 77190 h 670956"/>
                  <a:gd name="connsiteX3" fmla="*/ 35626 w 184068"/>
                  <a:gd name="connsiteY3" fmla="*/ 89065 h 670956"/>
                  <a:gd name="connsiteX4" fmla="*/ 5938 w 184068"/>
                  <a:gd name="connsiteY4" fmla="*/ 124691 h 670956"/>
                  <a:gd name="connsiteX5" fmla="*/ 0 w 184068"/>
                  <a:gd name="connsiteY5" fmla="*/ 142504 h 670956"/>
                  <a:gd name="connsiteX6" fmla="*/ 17813 w 184068"/>
                  <a:gd name="connsiteY6" fmla="*/ 184068 h 670956"/>
                  <a:gd name="connsiteX7" fmla="*/ 53439 w 184068"/>
                  <a:gd name="connsiteY7" fmla="*/ 207818 h 670956"/>
                  <a:gd name="connsiteX8" fmla="*/ 95003 w 184068"/>
                  <a:gd name="connsiteY8" fmla="*/ 243444 h 670956"/>
                  <a:gd name="connsiteX9" fmla="*/ 124691 w 184068"/>
                  <a:gd name="connsiteY9" fmla="*/ 267195 h 670956"/>
                  <a:gd name="connsiteX10" fmla="*/ 142504 w 184068"/>
                  <a:gd name="connsiteY10" fmla="*/ 320634 h 670956"/>
                  <a:gd name="connsiteX11" fmla="*/ 124691 w 184068"/>
                  <a:gd name="connsiteY11" fmla="*/ 338447 h 670956"/>
                  <a:gd name="connsiteX12" fmla="*/ 106878 w 184068"/>
                  <a:gd name="connsiteY12" fmla="*/ 344385 h 670956"/>
                  <a:gd name="connsiteX13" fmla="*/ 71252 w 184068"/>
                  <a:gd name="connsiteY13" fmla="*/ 368135 h 670956"/>
                  <a:gd name="connsiteX14" fmla="*/ 35626 w 184068"/>
                  <a:gd name="connsiteY14" fmla="*/ 380011 h 670956"/>
                  <a:gd name="connsiteX15" fmla="*/ 23751 w 184068"/>
                  <a:gd name="connsiteY15" fmla="*/ 397824 h 670956"/>
                  <a:gd name="connsiteX16" fmla="*/ 53439 w 184068"/>
                  <a:gd name="connsiteY16" fmla="*/ 421574 h 670956"/>
                  <a:gd name="connsiteX17" fmla="*/ 71252 w 184068"/>
                  <a:gd name="connsiteY17" fmla="*/ 433449 h 670956"/>
                  <a:gd name="connsiteX18" fmla="*/ 106878 w 184068"/>
                  <a:gd name="connsiteY18" fmla="*/ 445325 h 670956"/>
                  <a:gd name="connsiteX19" fmla="*/ 124691 w 184068"/>
                  <a:gd name="connsiteY19" fmla="*/ 457200 h 670956"/>
                  <a:gd name="connsiteX20" fmla="*/ 142504 w 184068"/>
                  <a:gd name="connsiteY20" fmla="*/ 463138 h 670956"/>
                  <a:gd name="connsiteX21" fmla="*/ 178130 w 184068"/>
                  <a:gd name="connsiteY21" fmla="*/ 486888 h 670956"/>
                  <a:gd name="connsiteX22" fmla="*/ 184068 w 184068"/>
                  <a:gd name="connsiteY22" fmla="*/ 504701 h 670956"/>
                  <a:gd name="connsiteX23" fmla="*/ 160317 w 184068"/>
                  <a:gd name="connsiteY23" fmla="*/ 546265 h 670956"/>
                  <a:gd name="connsiteX24" fmla="*/ 142504 w 184068"/>
                  <a:gd name="connsiteY24" fmla="*/ 558140 h 670956"/>
                  <a:gd name="connsiteX25" fmla="*/ 106878 w 184068"/>
                  <a:gd name="connsiteY25" fmla="*/ 575953 h 670956"/>
                  <a:gd name="connsiteX26" fmla="*/ 65314 w 184068"/>
                  <a:gd name="connsiteY26" fmla="*/ 611579 h 670956"/>
                  <a:gd name="connsiteX27" fmla="*/ 83127 w 184068"/>
                  <a:gd name="connsiteY27" fmla="*/ 641268 h 670956"/>
                  <a:gd name="connsiteX28" fmla="*/ 118753 w 184068"/>
                  <a:gd name="connsiteY28" fmla="*/ 653143 h 670956"/>
                  <a:gd name="connsiteX29" fmla="*/ 136566 w 184068"/>
                  <a:gd name="connsiteY29" fmla="*/ 670956 h 670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84068" h="670956">
                    <a:moveTo>
                      <a:pt x="118753" y="0"/>
                    </a:moveTo>
                    <a:cubicBezTo>
                      <a:pt x="93277" y="50954"/>
                      <a:pt x="122635" y="2056"/>
                      <a:pt x="89065" y="35626"/>
                    </a:cubicBezTo>
                    <a:cubicBezTo>
                      <a:pt x="62205" y="62486"/>
                      <a:pt x="96003" y="48815"/>
                      <a:pt x="53439" y="77190"/>
                    </a:cubicBezTo>
                    <a:cubicBezTo>
                      <a:pt x="47501" y="81148"/>
                      <a:pt x="41108" y="84497"/>
                      <a:pt x="35626" y="89065"/>
                    </a:cubicBezTo>
                    <a:cubicBezTo>
                      <a:pt x="24369" y="98445"/>
                      <a:pt x="12611" y="111346"/>
                      <a:pt x="5938" y="124691"/>
                    </a:cubicBezTo>
                    <a:cubicBezTo>
                      <a:pt x="3139" y="130289"/>
                      <a:pt x="1979" y="136566"/>
                      <a:pt x="0" y="142504"/>
                    </a:cubicBezTo>
                    <a:cubicBezTo>
                      <a:pt x="3917" y="158172"/>
                      <a:pt x="4692" y="172587"/>
                      <a:pt x="17813" y="184068"/>
                    </a:cubicBezTo>
                    <a:cubicBezTo>
                      <a:pt x="28554" y="193466"/>
                      <a:pt x="43347" y="197726"/>
                      <a:pt x="53439" y="207818"/>
                    </a:cubicBezTo>
                    <a:cubicBezTo>
                      <a:pt x="110623" y="265002"/>
                      <a:pt x="49781" y="207265"/>
                      <a:pt x="95003" y="243444"/>
                    </a:cubicBezTo>
                    <a:cubicBezTo>
                      <a:pt x="137306" y="277287"/>
                      <a:pt x="69865" y="230645"/>
                      <a:pt x="124691" y="267195"/>
                    </a:cubicBezTo>
                    <a:cubicBezTo>
                      <a:pt x="139998" y="290156"/>
                      <a:pt x="158181" y="297119"/>
                      <a:pt x="142504" y="320634"/>
                    </a:cubicBezTo>
                    <a:cubicBezTo>
                      <a:pt x="137846" y="327621"/>
                      <a:pt x="131678" y="333789"/>
                      <a:pt x="124691" y="338447"/>
                    </a:cubicBezTo>
                    <a:cubicBezTo>
                      <a:pt x="119483" y="341919"/>
                      <a:pt x="112349" y="341345"/>
                      <a:pt x="106878" y="344385"/>
                    </a:cubicBezTo>
                    <a:cubicBezTo>
                      <a:pt x="94402" y="351316"/>
                      <a:pt x="84792" y="363621"/>
                      <a:pt x="71252" y="368135"/>
                    </a:cubicBezTo>
                    <a:lnTo>
                      <a:pt x="35626" y="380011"/>
                    </a:lnTo>
                    <a:cubicBezTo>
                      <a:pt x="31668" y="385949"/>
                      <a:pt x="23751" y="390688"/>
                      <a:pt x="23751" y="397824"/>
                    </a:cubicBezTo>
                    <a:cubicBezTo>
                      <a:pt x="23751" y="417841"/>
                      <a:pt x="42317" y="416013"/>
                      <a:pt x="53439" y="421574"/>
                    </a:cubicBezTo>
                    <a:cubicBezTo>
                      <a:pt x="59822" y="424765"/>
                      <a:pt x="64731" y="430551"/>
                      <a:pt x="71252" y="433449"/>
                    </a:cubicBezTo>
                    <a:cubicBezTo>
                      <a:pt x="82691" y="438533"/>
                      <a:pt x="96462" y="438382"/>
                      <a:pt x="106878" y="445325"/>
                    </a:cubicBezTo>
                    <a:cubicBezTo>
                      <a:pt x="112816" y="449283"/>
                      <a:pt x="118308" y="454009"/>
                      <a:pt x="124691" y="457200"/>
                    </a:cubicBezTo>
                    <a:cubicBezTo>
                      <a:pt x="130289" y="459999"/>
                      <a:pt x="137033" y="460098"/>
                      <a:pt x="142504" y="463138"/>
                    </a:cubicBezTo>
                    <a:cubicBezTo>
                      <a:pt x="154980" y="470069"/>
                      <a:pt x="178130" y="486888"/>
                      <a:pt x="178130" y="486888"/>
                    </a:cubicBezTo>
                    <a:cubicBezTo>
                      <a:pt x="180109" y="492826"/>
                      <a:pt x="184068" y="498442"/>
                      <a:pt x="184068" y="504701"/>
                    </a:cubicBezTo>
                    <a:cubicBezTo>
                      <a:pt x="184068" y="526133"/>
                      <a:pt x="175695" y="533450"/>
                      <a:pt x="160317" y="546265"/>
                    </a:cubicBezTo>
                    <a:cubicBezTo>
                      <a:pt x="154835" y="550833"/>
                      <a:pt x="148887" y="554949"/>
                      <a:pt x="142504" y="558140"/>
                    </a:cubicBezTo>
                    <a:cubicBezTo>
                      <a:pt x="117219" y="570782"/>
                      <a:pt x="130699" y="555535"/>
                      <a:pt x="106878" y="575953"/>
                    </a:cubicBezTo>
                    <a:cubicBezTo>
                      <a:pt x="56484" y="619148"/>
                      <a:pt x="106208" y="584317"/>
                      <a:pt x="65314" y="611579"/>
                    </a:cubicBezTo>
                    <a:cubicBezTo>
                      <a:pt x="69377" y="623766"/>
                      <a:pt x="70087" y="634748"/>
                      <a:pt x="83127" y="641268"/>
                    </a:cubicBezTo>
                    <a:cubicBezTo>
                      <a:pt x="94323" y="646866"/>
                      <a:pt x="118753" y="653143"/>
                      <a:pt x="118753" y="653143"/>
                    </a:cubicBezTo>
                    <a:lnTo>
                      <a:pt x="136566" y="670956"/>
                    </a:lnTo>
                  </a:path>
                </a:pathLst>
              </a:cu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1030964" y="1639230"/>
              <a:ext cx="226379" cy="435104"/>
              <a:chOff x="825347" y="4096773"/>
              <a:chExt cx="226379" cy="479474"/>
            </a:xfrm>
            <a:grpFill/>
          </p:grpSpPr>
          <p:sp>
            <p:nvSpPr>
              <p:cNvPr id="57" name="Oval 56"/>
              <p:cNvSpPr/>
              <p:nvPr/>
            </p:nvSpPr>
            <p:spPr>
              <a:xfrm>
                <a:off x="825347" y="4096773"/>
                <a:ext cx="226379" cy="479474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889709" y="4158712"/>
                <a:ext cx="97654" cy="333856"/>
              </a:xfrm>
              <a:custGeom>
                <a:avLst/>
                <a:gdLst>
                  <a:gd name="connsiteX0" fmla="*/ 118753 w 184068"/>
                  <a:gd name="connsiteY0" fmla="*/ 0 h 670956"/>
                  <a:gd name="connsiteX1" fmla="*/ 89065 w 184068"/>
                  <a:gd name="connsiteY1" fmla="*/ 35626 h 670956"/>
                  <a:gd name="connsiteX2" fmla="*/ 53439 w 184068"/>
                  <a:gd name="connsiteY2" fmla="*/ 77190 h 670956"/>
                  <a:gd name="connsiteX3" fmla="*/ 35626 w 184068"/>
                  <a:gd name="connsiteY3" fmla="*/ 89065 h 670956"/>
                  <a:gd name="connsiteX4" fmla="*/ 5938 w 184068"/>
                  <a:gd name="connsiteY4" fmla="*/ 124691 h 670956"/>
                  <a:gd name="connsiteX5" fmla="*/ 0 w 184068"/>
                  <a:gd name="connsiteY5" fmla="*/ 142504 h 670956"/>
                  <a:gd name="connsiteX6" fmla="*/ 17813 w 184068"/>
                  <a:gd name="connsiteY6" fmla="*/ 184068 h 670956"/>
                  <a:gd name="connsiteX7" fmla="*/ 53439 w 184068"/>
                  <a:gd name="connsiteY7" fmla="*/ 207818 h 670956"/>
                  <a:gd name="connsiteX8" fmla="*/ 95003 w 184068"/>
                  <a:gd name="connsiteY8" fmla="*/ 243444 h 670956"/>
                  <a:gd name="connsiteX9" fmla="*/ 124691 w 184068"/>
                  <a:gd name="connsiteY9" fmla="*/ 267195 h 670956"/>
                  <a:gd name="connsiteX10" fmla="*/ 142504 w 184068"/>
                  <a:gd name="connsiteY10" fmla="*/ 320634 h 670956"/>
                  <a:gd name="connsiteX11" fmla="*/ 124691 w 184068"/>
                  <a:gd name="connsiteY11" fmla="*/ 338447 h 670956"/>
                  <a:gd name="connsiteX12" fmla="*/ 106878 w 184068"/>
                  <a:gd name="connsiteY12" fmla="*/ 344385 h 670956"/>
                  <a:gd name="connsiteX13" fmla="*/ 71252 w 184068"/>
                  <a:gd name="connsiteY13" fmla="*/ 368135 h 670956"/>
                  <a:gd name="connsiteX14" fmla="*/ 35626 w 184068"/>
                  <a:gd name="connsiteY14" fmla="*/ 380011 h 670956"/>
                  <a:gd name="connsiteX15" fmla="*/ 23751 w 184068"/>
                  <a:gd name="connsiteY15" fmla="*/ 397824 h 670956"/>
                  <a:gd name="connsiteX16" fmla="*/ 53439 w 184068"/>
                  <a:gd name="connsiteY16" fmla="*/ 421574 h 670956"/>
                  <a:gd name="connsiteX17" fmla="*/ 71252 w 184068"/>
                  <a:gd name="connsiteY17" fmla="*/ 433449 h 670956"/>
                  <a:gd name="connsiteX18" fmla="*/ 106878 w 184068"/>
                  <a:gd name="connsiteY18" fmla="*/ 445325 h 670956"/>
                  <a:gd name="connsiteX19" fmla="*/ 124691 w 184068"/>
                  <a:gd name="connsiteY19" fmla="*/ 457200 h 670956"/>
                  <a:gd name="connsiteX20" fmla="*/ 142504 w 184068"/>
                  <a:gd name="connsiteY20" fmla="*/ 463138 h 670956"/>
                  <a:gd name="connsiteX21" fmla="*/ 178130 w 184068"/>
                  <a:gd name="connsiteY21" fmla="*/ 486888 h 670956"/>
                  <a:gd name="connsiteX22" fmla="*/ 184068 w 184068"/>
                  <a:gd name="connsiteY22" fmla="*/ 504701 h 670956"/>
                  <a:gd name="connsiteX23" fmla="*/ 160317 w 184068"/>
                  <a:gd name="connsiteY23" fmla="*/ 546265 h 670956"/>
                  <a:gd name="connsiteX24" fmla="*/ 142504 w 184068"/>
                  <a:gd name="connsiteY24" fmla="*/ 558140 h 670956"/>
                  <a:gd name="connsiteX25" fmla="*/ 106878 w 184068"/>
                  <a:gd name="connsiteY25" fmla="*/ 575953 h 670956"/>
                  <a:gd name="connsiteX26" fmla="*/ 65314 w 184068"/>
                  <a:gd name="connsiteY26" fmla="*/ 611579 h 670956"/>
                  <a:gd name="connsiteX27" fmla="*/ 83127 w 184068"/>
                  <a:gd name="connsiteY27" fmla="*/ 641268 h 670956"/>
                  <a:gd name="connsiteX28" fmla="*/ 118753 w 184068"/>
                  <a:gd name="connsiteY28" fmla="*/ 653143 h 670956"/>
                  <a:gd name="connsiteX29" fmla="*/ 136566 w 184068"/>
                  <a:gd name="connsiteY29" fmla="*/ 670956 h 670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84068" h="670956">
                    <a:moveTo>
                      <a:pt x="118753" y="0"/>
                    </a:moveTo>
                    <a:cubicBezTo>
                      <a:pt x="93277" y="50954"/>
                      <a:pt x="122635" y="2056"/>
                      <a:pt x="89065" y="35626"/>
                    </a:cubicBezTo>
                    <a:cubicBezTo>
                      <a:pt x="62205" y="62486"/>
                      <a:pt x="96003" y="48815"/>
                      <a:pt x="53439" y="77190"/>
                    </a:cubicBezTo>
                    <a:cubicBezTo>
                      <a:pt x="47501" y="81148"/>
                      <a:pt x="41108" y="84497"/>
                      <a:pt x="35626" y="89065"/>
                    </a:cubicBezTo>
                    <a:cubicBezTo>
                      <a:pt x="24369" y="98445"/>
                      <a:pt x="12611" y="111346"/>
                      <a:pt x="5938" y="124691"/>
                    </a:cubicBezTo>
                    <a:cubicBezTo>
                      <a:pt x="3139" y="130289"/>
                      <a:pt x="1979" y="136566"/>
                      <a:pt x="0" y="142504"/>
                    </a:cubicBezTo>
                    <a:cubicBezTo>
                      <a:pt x="3917" y="158172"/>
                      <a:pt x="4692" y="172587"/>
                      <a:pt x="17813" y="184068"/>
                    </a:cubicBezTo>
                    <a:cubicBezTo>
                      <a:pt x="28554" y="193466"/>
                      <a:pt x="43347" y="197726"/>
                      <a:pt x="53439" y="207818"/>
                    </a:cubicBezTo>
                    <a:cubicBezTo>
                      <a:pt x="110623" y="265002"/>
                      <a:pt x="49781" y="207265"/>
                      <a:pt x="95003" y="243444"/>
                    </a:cubicBezTo>
                    <a:cubicBezTo>
                      <a:pt x="137306" y="277287"/>
                      <a:pt x="69865" y="230645"/>
                      <a:pt x="124691" y="267195"/>
                    </a:cubicBezTo>
                    <a:cubicBezTo>
                      <a:pt x="139998" y="290156"/>
                      <a:pt x="158181" y="297119"/>
                      <a:pt x="142504" y="320634"/>
                    </a:cubicBezTo>
                    <a:cubicBezTo>
                      <a:pt x="137846" y="327621"/>
                      <a:pt x="131678" y="333789"/>
                      <a:pt x="124691" y="338447"/>
                    </a:cubicBezTo>
                    <a:cubicBezTo>
                      <a:pt x="119483" y="341919"/>
                      <a:pt x="112349" y="341345"/>
                      <a:pt x="106878" y="344385"/>
                    </a:cubicBezTo>
                    <a:cubicBezTo>
                      <a:pt x="94402" y="351316"/>
                      <a:pt x="84792" y="363621"/>
                      <a:pt x="71252" y="368135"/>
                    </a:cubicBezTo>
                    <a:lnTo>
                      <a:pt x="35626" y="380011"/>
                    </a:lnTo>
                    <a:cubicBezTo>
                      <a:pt x="31668" y="385949"/>
                      <a:pt x="23751" y="390688"/>
                      <a:pt x="23751" y="397824"/>
                    </a:cubicBezTo>
                    <a:cubicBezTo>
                      <a:pt x="23751" y="417841"/>
                      <a:pt x="42317" y="416013"/>
                      <a:pt x="53439" y="421574"/>
                    </a:cubicBezTo>
                    <a:cubicBezTo>
                      <a:pt x="59822" y="424765"/>
                      <a:pt x="64731" y="430551"/>
                      <a:pt x="71252" y="433449"/>
                    </a:cubicBezTo>
                    <a:cubicBezTo>
                      <a:pt x="82691" y="438533"/>
                      <a:pt x="96462" y="438382"/>
                      <a:pt x="106878" y="445325"/>
                    </a:cubicBezTo>
                    <a:cubicBezTo>
                      <a:pt x="112816" y="449283"/>
                      <a:pt x="118308" y="454009"/>
                      <a:pt x="124691" y="457200"/>
                    </a:cubicBezTo>
                    <a:cubicBezTo>
                      <a:pt x="130289" y="459999"/>
                      <a:pt x="137033" y="460098"/>
                      <a:pt x="142504" y="463138"/>
                    </a:cubicBezTo>
                    <a:cubicBezTo>
                      <a:pt x="154980" y="470069"/>
                      <a:pt x="178130" y="486888"/>
                      <a:pt x="178130" y="486888"/>
                    </a:cubicBezTo>
                    <a:cubicBezTo>
                      <a:pt x="180109" y="492826"/>
                      <a:pt x="184068" y="498442"/>
                      <a:pt x="184068" y="504701"/>
                    </a:cubicBezTo>
                    <a:cubicBezTo>
                      <a:pt x="184068" y="526133"/>
                      <a:pt x="175695" y="533450"/>
                      <a:pt x="160317" y="546265"/>
                    </a:cubicBezTo>
                    <a:cubicBezTo>
                      <a:pt x="154835" y="550833"/>
                      <a:pt x="148887" y="554949"/>
                      <a:pt x="142504" y="558140"/>
                    </a:cubicBezTo>
                    <a:cubicBezTo>
                      <a:pt x="117219" y="570782"/>
                      <a:pt x="130699" y="555535"/>
                      <a:pt x="106878" y="575953"/>
                    </a:cubicBezTo>
                    <a:cubicBezTo>
                      <a:pt x="56484" y="619148"/>
                      <a:pt x="106208" y="584317"/>
                      <a:pt x="65314" y="611579"/>
                    </a:cubicBezTo>
                    <a:cubicBezTo>
                      <a:pt x="69377" y="623766"/>
                      <a:pt x="70087" y="634748"/>
                      <a:pt x="83127" y="641268"/>
                    </a:cubicBezTo>
                    <a:cubicBezTo>
                      <a:pt x="94323" y="646866"/>
                      <a:pt x="118753" y="653143"/>
                      <a:pt x="118753" y="653143"/>
                    </a:cubicBezTo>
                    <a:lnTo>
                      <a:pt x="136566" y="670956"/>
                    </a:lnTo>
                  </a:path>
                </a:pathLst>
              </a:cu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4415545" y="1639230"/>
            <a:ext cx="226379" cy="435104"/>
            <a:chOff x="825347" y="4096773"/>
            <a:chExt cx="226379" cy="479474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3" name="Oval 82"/>
            <p:cNvSpPr/>
            <p:nvPr/>
          </p:nvSpPr>
          <p:spPr>
            <a:xfrm>
              <a:off x="825347" y="4096773"/>
              <a:ext cx="226379" cy="479474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>
              <a:off x="889709" y="4158712"/>
              <a:ext cx="97654" cy="333856"/>
            </a:xfrm>
            <a:custGeom>
              <a:avLst/>
              <a:gdLst>
                <a:gd name="connsiteX0" fmla="*/ 118753 w 184068"/>
                <a:gd name="connsiteY0" fmla="*/ 0 h 670956"/>
                <a:gd name="connsiteX1" fmla="*/ 89065 w 184068"/>
                <a:gd name="connsiteY1" fmla="*/ 35626 h 670956"/>
                <a:gd name="connsiteX2" fmla="*/ 53439 w 184068"/>
                <a:gd name="connsiteY2" fmla="*/ 77190 h 670956"/>
                <a:gd name="connsiteX3" fmla="*/ 35626 w 184068"/>
                <a:gd name="connsiteY3" fmla="*/ 89065 h 670956"/>
                <a:gd name="connsiteX4" fmla="*/ 5938 w 184068"/>
                <a:gd name="connsiteY4" fmla="*/ 124691 h 670956"/>
                <a:gd name="connsiteX5" fmla="*/ 0 w 184068"/>
                <a:gd name="connsiteY5" fmla="*/ 142504 h 670956"/>
                <a:gd name="connsiteX6" fmla="*/ 17813 w 184068"/>
                <a:gd name="connsiteY6" fmla="*/ 184068 h 670956"/>
                <a:gd name="connsiteX7" fmla="*/ 53439 w 184068"/>
                <a:gd name="connsiteY7" fmla="*/ 207818 h 670956"/>
                <a:gd name="connsiteX8" fmla="*/ 95003 w 184068"/>
                <a:gd name="connsiteY8" fmla="*/ 243444 h 670956"/>
                <a:gd name="connsiteX9" fmla="*/ 124691 w 184068"/>
                <a:gd name="connsiteY9" fmla="*/ 267195 h 670956"/>
                <a:gd name="connsiteX10" fmla="*/ 142504 w 184068"/>
                <a:gd name="connsiteY10" fmla="*/ 320634 h 670956"/>
                <a:gd name="connsiteX11" fmla="*/ 124691 w 184068"/>
                <a:gd name="connsiteY11" fmla="*/ 338447 h 670956"/>
                <a:gd name="connsiteX12" fmla="*/ 106878 w 184068"/>
                <a:gd name="connsiteY12" fmla="*/ 344385 h 670956"/>
                <a:gd name="connsiteX13" fmla="*/ 71252 w 184068"/>
                <a:gd name="connsiteY13" fmla="*/ 368135 h 670956"/>
                <a:gd name="connsiteX14" fmla="*/ 35626 w 184068"/>
                <a:gd name="connsiteY14" fmla="*/ 380011 h 670956"/>
                <a:gd name="connsiteX15" fmla="*/ 23751 w 184068"/>
                <a:gd name="connsiteY15" fmla="*/ 397824 h 670956"/>
                <a:gd name="connsiteX16" fmla="*/ 53439 w 184068"/>
                <a:gd name="connsiteY16" fmla="*/ 421574 h 670956"/>
                <a:gd name="connsiteX17" fmla="*/ 71252 w 184068"/>
                <a:gd name="connsiteY17" fmla="*/ 433449 h 670956"/>
                <a:gd name="connsiteX18" fmla="*/ 106878 w 184068"/>
                <a:gd name="connsiteY18" fmla="*/ 445325 h 670956"/>
                <a:gd name="connsiteX19" fmla="*/ 124691 w 184068"/>
                <a:gd name="connsiteY19" fmla="*/ 457200 h 670956"/>
                <a:gd name="connsiteX20" fmla="*/ 142504 w 184068"/>
                <a:gd name="connsiteY20" fmla="*/ 463138 h 670956"/>
                <a:gd name="connsiteX21" fmla="*/ 178130 w 184068"/>
                <a:gd name="connsiteY21" fmla="*/ 486888 h 670956"/>
                <a:gd name="connsiteX22" fmla="*/ 184068 w 184068"/>
                <a:gd name="connsiteY22" fmla="*/ 504701 h 670956"/>
                <a:gd name="connsiteX23" fmla="*/ 160317 w 184068"/>
                <a:gd name="connsiteY23" fmla="*/ 546265 h 670956"/>
                <a:gd name="connsiteX24" fmla="*/ 142504 w 184068"/>
                <a:gd name="connsiteY24" fmla="*/ 558140 h 670956"/>
                <a:gd name="connsiteX25" fmla="*/ 106878 w 184068"/>
                <a:gd name="connsiteY25" fmla="*/ 575953 h 670956"/>
                <a:gd name="connsiteX26" fmla="*/ 65314 w 184068"/>
                <a:gd name="connsiteY26" fmla="*/ 611579 h 670956"/>
                <a:gd name="connsiteX27" fmla="*/ 83127 w 184068"/>
                <a:gd name="connsiteY27" fmla="*/ 641268 h 670956"/>
                <a:gd name="connsiteX28" fmla="*/ 118753 w 184068"/>
                <a:gd name="connsiteY28" fmla="*/ 653143 h 670956"/>
                <a:gd name="connsiteX29" fmla="*/ 136566 w 184068"/>
                <a:gd name="connsiteY29" fmla="*/ 670956 h 67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4068" h="670956">
                  <a:moveTo>
                    <a:pt x="118753" y="0"/>
                  </a:moveTo>
                  <a:cubicBezTo>
                    <a:pt x="93277" y="50954"/>
                    <a:pt x="122635" y="2056"/>
                    <a:pt x="89065" y="35626"/>
                  </a:cubicBezTo>
                  <a:cubicBezTo>
                    <a:pt x="62205" y="62486"/>
                    <a:pt x="96003" y="48815"/>
                    <a:pt x="53439" y="77190"/>
                  </a:cubicBezTo>
                  <a:cubicBezTo>
                    <a:pt x="47501" y="81148"/>
                    <a:pt x="41108" y="84497"/>
                    <a:pt x="35626" y="89065"/>
                  </a:cubicBezTo>
                  <a:cubicBezTo>
                    <a:pt x="24369" y="98445"/>
                    <a:pt x="12611" y="111346"/>
                    <a:pt x="5938" y="124691"/>
                  </a:cubicBezTo>
                  <a:cubicBezTo>
                    <a:pt x="3139" y="130289"/>
                    <a:pt x="1979" y="136566"/>
                    <a:pt x="0" y="142504"/>
                  </a:cubicBezTo>
                  <a:cubicBezTo>
                    <a:pt x="3917" y="158172"/>
                    <a:pt x="4692" y="172587"/>
                    <a:pt x="17813" y="184068"/>
                  </a:cubicBezTo>
                  <a:cubicBezTo>
                    <a:pt x="28554" y="193466"/>
                    <a:pt x="43347" y="197726"/>
                    <a:pt x="53439" y="207818"/>
                  </a:cubicBezTo>
                  <a:cubicBezTo>
                    <a:pt x="110623" y="265002"/>
                    <a:pt x="49781" y="207265"/>
                    <a:pt x="95003" y="243444"/>
                  </a:cubicBezTo>
                  <a:cubicBezTo>
                    <a:pt x="137306" y="277287"/>
                    <a:pt x="69865" y="230645"/>
                    <a:pt x="124691" y="267195"/>
                  </a:cubicBezTo>
                  <a:cubicBezTo>
                    <a:pt x="139998" y="290156"/>
                    <a:pt x="158181" y="297119"/>
                    <a:pt x="142504" y="320634"/>
                  </a:cubicBezTo>
                  <a:cubicBezTo>
                    <a:pt x="137846" y="327621"/>
                    <a:pt x="131678" y="333789"/>
                    <a:pt x="124691" y="338447"/>
                  </a:cubicBezTo>
                  <a:cubicBezTo>
                    <a:pt x="119483" y="341919"/>
                    <a:pt x="112349" y="341345"/>
                    <a:pt x="106878" y="344385"/>
                  </a:cubicBezTo>
                  <a:cubicBezTo>
                    <a:pt x="94402" y="351316"/>
                    <a:pt x="84792" y="363621"/>
                    <a:pt x="71252" y="368135"/>
                  </a:cubicBezTo>
                  <a:lnTo>
                    <a:pt x="35626" y="380011"/>
                  </a:lnTo>
                  <a:cubicBezTo>
                    <a:pt x="31668" y="385949"/>
                    <a:pt x="23751" y="390688"/>
                    <a:pt x="23751" y="397824"/>
                  </a:cubicBezTo>
                  <a:cubicBezTo>
                    <a:pt x="23751" y="417841"/>
                    <a:pt x="42317" y="416013"/>
                    <a:pt x="53439" y="421574"/>
                  </a:cubicBezTo>
                  <a:cubicBezTo>
                    <a:pt x="59822" y="424765"/>
                    <a:pt x="64731" y="430551"/>
                    <a:pt x="71252" y="433449"/>
                  </a:cubicBezTo>
                  <a:cubicBezTo>
                    <a:pt x="82691" y="438533"/>
                    <a:pt x="96462" y="438382"/>
                    <a:pt x="106878" y="445325"/>
                  </a:cubicBezTo>
                  <a:cubicBezTo>
                    <a:pt x="112816" y="449283"/>
                    <a:pt x="118308" y="454009"/>
                    <a:pt x="124691" y="457200"/>
                  </a:cubicBezTo>
                  <a:cubicBezTo>
                    <a:pt x="130289" y="459999"/>
                    <a:pt x="137033" y="460098"/>
                    <a:pt x="142504" y="463138"/>
                  </a:cubicBezTo>
                  <a:cubicBezTo>
                    <a:pt x="154980" y="470069"/>
                    <a:pt x="178130" y="486888"/>
                    <a:pt x="178130" y="486888"/>
                  </a:cubicBezTo>
                  <a:cubicBezTo>
                    <a:pt x="180109" y="492826"/>
                    <a:pt x="184068" y="498442"/>
                    <a:pt x="184068" y="504701"/>
                  </a:cubicBezTo>
                  <a:cubicBezTo>
                    <a:pt x="184068" y="526133"/>
                    <a:pt x="175695" y="533450"/>
                    <a:pt x="160317" y="546265"/>
                  </a:cubicBezTo>
                  <a:cubicBezTo>
                    <a:pt x="154835" y="550833"/>
                    <a:pt x="148887" y="554949"/>
                    <a:pt x="142504" y="558140"/>
                  </a:cubicBezTo>
                  <a:cubicBezTo>
                    <a:pt x="117219" y="570782"/>
                    <a:pt x="130699" y="555535"/>
                    <a:pt x="106878" y="575953"/>
                  </a:cubicBezTo>
                  <a:cubicBezTo>
                    <a:pt x="56484" y="619148"/>
                    <a:pt x="106208" y="584317"/>
                    <a:pt x="65314" y="611579"/>
                  </a:cubicBezTo>
                  <a:cubicBezTo>
                    <a:pt x="69377" y="623766"/>
                    <a:pt x="70087" y="634748"/>
                    <a:pt x="83127" y="641268"/>
                  </a:cubicBezTo>
                  <a:cubicBezTo>
                    <a:pt x="94323" y="646866"/>
                    <a:pt x="118753" y="653143"/>
                    <a:pt x="118753" y="653143"/>
                  </a:cubicBezTo>
                  <a:lnTo>
                    <a:pt x="136566" y="670956"/>
                  </a:lnTo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923328" y="3141925"/>
            <a:ext cx="820558" cy="307778"/>
            <a:chOff x="7968365" y="2758087"/>
            <a:chExt cx="820558" cy="307778"/>
          </a:xfrm>
        </p:grpSpPr>
        <p:sp>
          <p:nvSpPr>
            <p:cNvPr id="64" name="Lightning Bolt 63"/>
            <p:cNvSpPr/>
            <p:nvPr/>
          </p:nvSpPr>
          <p:spPr>
            <a:xfrm flipH="1">
              <a:off x="7968365" y="2758087"/>
              <a:ext cx="275412" cy="307778"/>
            </a:xfrm>
            <a:prstGeom prst="lightningBol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196068" y="2758087"/>
              <a:ext cx="5928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Write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 flipH="1">
            <a:off x="345926" y="3506715"/>
            <a:ext cx="777983" cy="307778"/>
            <a:chOff x="7968365" y="2758087"/>
            <a:chExt cx="777983" cy="307778"/>
          </a:xfrm>
        </p:grpSpPr>
        <p:sp>
          <p:nvSpPr>
            <p:cNvPr id="67" name="Lightning Bolt 66"/>
            <p:cNvSpPr/>
            <p:nvPr/>
          </p:nvSpPr>
          <p:spPr>
            <a:xfrm flipH="1">
              <a:off x="7968365" y="2758087"/>
              <a:ext cx="275412" cy="307778"/>
            </a:xfrm>
            <a:prstGeom prst="lightningBol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196068" y="2758087"/>
              <a:ext cx="5502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Read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 flipH="1">
            <a:off x="345926" y="3102214"/>
            <a:ext cx="777983" cy="307778"/>
            <a:chOff x="7968365" y="2758087"/>
            <a:chExt cx="777983" cy="307778"/>
          </a:xfrm>
        </p:grpSpPr>
        <p:sp>
          <p:nvSpPr>
            <p:cNvPr id="75" name="Lightning Bolt 74"/>
            <p:cNvSpPr/>
            <p:nvPr/>
          </p:nvSpPr>
          <p:spPr>
            <a:xfrm flipH="1">
              <a:off x="7968365" y="2758087"/>
              <a:ext cx="275412" cy="307778"/>
            </a:xfrm>
            <a:prstGeom prst="lightningBol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153493" y="2758087"/>
              <a:ext cx="5928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 smtClean="0"/>
                <a:t>Write</a:t>
              </a:r>
            </a:p>
          </p:txBody>
        </p:sp>
      </p:grpSp>
      <p:sp>
        <p:nvSpPr>
          <p:cNvPr id="81" name="Freeform 80"/>
          <p:cNvSpPr/>
          <p:nvPr/>
        </p:nvSpPr>
        <p:spPr>
          <a:xfrm flipH="1">
            <a:off x="1665775" y="3192975"/>
            <a:ext cx="2586910" cy="199716"/>
          </a:xfrm>
          <a:custGeom>
            <a:avLst/>
            <a:gdLst>
              <a:gd name="connsiteX0" fmla="*/ 2564780 w 2564780"/>
              <a:gd name="connsiteY0" fmla="*/ 289940 h 289940"/>
              <a:gd name="connsiteX1" fmla="*/ 1304692 w 2564780"/>
              <a:gd name="connsiteY1" fmla="*/ 9 h 289940"/>
              <a:gd name="connsiteX2" fmla="*/ 0 w 2564780"/>
              <a:gd name="connsiteY2" fmla="*/ 278789 h 28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4780" h="289940">
                <a:moveTo>
                  <a:pt x="2564780" y="289940"/>
                </a:moveTo>
                <a:cubicBezTo>
                  <a:pt x="2148467" y="145903"/>
                  <a:pt x="1732155" y="1867"/>
                  <a:pt x="1304692" y="9"/>
                </a:cubicBezTo>
                <a:cubicBezTo>
                  <a:pt x="877229" y="-1850"/>
                  <a:pt x="0" y="278789"/>
                  <a:pt x="0" y="278789"/>
                </a:cubicBezTo>
              </a:path>
            </a:pathLst>
          </a:custGeom>
          <a:noFill/>
          <a:ln w="12700">
            <a:solidFill>
              <a:schemeClr val="tx1"/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4794552" y="3198292"/>
            <a:ext cx="2586910" cy="199716"/>
          </a:xfrm>
          <a:custGeom>
            <a:avLst/>
            <a:gdLst>
              <a:gd name="connsiteX0" fmla="*/ 2564780 w 2564780"/>
              <a:gd name="connsiteY0" fmla="*/ 289940 h 289940"/>
              <a:gd name="connsiteX1" fmla="*/ 1304692 w 2564780"/>
              <a:gd name="connsiteY1" fmla="*/ 9 h 289940"/>
              <a:gd name="connsiteX2" fmla="*/ 0 w 2564780"/>
              <a:gd name="connsiteY2" fmla="*/ 278789 h 28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4780" h="289940">
                <a:moveTo>
                  <a:pt x="2564780" y="289940"/>
                </a:moveTo>
                <a:cubicBezTo>
                  <a:pt x="2148467" y="145903"/>
                  <a:pt x="1732155" y="1867"/>
                  <a:pt x="1304692" y="9"/>
                </a:cubicBezTo>
                <a:cubicBezTo>
                  <a:pt x="877229" y="-1850"/>
                  <a:pt x="0" y="278789"/>
                  <a:pt x="0" y="278789"/>
                </a:cubicBezTo>
              </a:path>
            </a:pathLst>
          </a:custGeom>
          <a:noFill/>
          <a:ln w="12700">
            <a:solidFill>
              <a:schemeClr val="tx1"/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 flipH="1">
            <a:off x="1665774" y="3617243"/>
            <a:ext cx="2586910" cy="199716"/>
          </a:xfrm>
          <a:custGeom>
            <a:avLst/>
            <a:gdLst>
              <a:gd name="connsiteX0" fmla="*/ 2564780 w 2564780"/>
              <a:gd name="connsiteY0" fmla="*/ 289940 h 289940"/>
              <a:gd name="connsiteX1" fmla="*/ 1304692 w 2564780"/>
              <a:gd name="connsiteY1" fmla="*/ 9 h 289940"/>
              <a:gd name="connsiteX2" fmla="*/ 0 w 2564780"/>
              <a:gd name="connsiteY2" fmla="*/ 278789 h 28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4780" h="289940">
                <a:moveTo>
                  <a:pt x="2564780" y="289940"/>
                </a:moveTo>
                <a:cubicBezTo>
                  <a:pt x="2148467" y="145903"/>
                  <a:pt x="1732155" y="1867"/>
                  <a:pt x="1304692" y="9"/>
                </a:cubicBezTo>
                <a:cubicBezTo>
                  <a:pt x="877229" y="-1850"/>
                  <a:pt x="0" y="278789"/>
                  <a:pt x="0" y="278789"/>
                </a:cubicBezTo>
              </a:path>
            </a:pathLst>
          </a:custGeom>
          <a:noFill/>
          <a:ln w="12700">
            <a:solidFill>
              <a:schemeClr val="tx1"/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>
            <a:off x="7923328" y="2404005"/>
            <a:ext cx="820558" cy="307778"/>
            <a:chOff x="7968365" y="2758087"/>
            <a:chExt cx="820558" cy="307778"/>
          </a:xfrm>
        </p:grpSpPr>
        <p:sp>
          <p:nvSpPr>
            <p:cNvPr id="88" name="Lightning Bolt 87"/>
            <p:cNvSpPr/>
            <p:nvPr/>
          </p:nvSpPr>
          <p:spPr>
            <a:xfrm flipH="1">
              <a:off x="7968365" y="2758087"/>
              <a:ext cx="275412" cy="307778"/>
            </a:xfrm>
            <a:prstGeom prst="lightningBol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8196068" y="2758087"/>
              <a:ext cx="5928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Write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 flipH="1">
            <a:off x="378393" y="2342697"/>
            <a:ext cx="735408" cy="307778"/>
            <a:chOff x="7968365" y="2758087"/>
            <a:chExt cx="735408" cy="307778"/>
          </a:xfrm>
        </p:grpSpPr>
        <p:sp>
          <p:nvSpPr>
            <p:cNvPr id="91" name="Lightning Bolt 90"/>
            <p:cNvSpPr/>
            <p:nvPr/>
          </p:nvSpPr>
          <p:spPr>
            <a:xfrm flipH="1">
              <a:off x="7968365" y="2758087"/>
              <a:ext cx="275412" cy="307778"/>
            </a:xfrm>
            <a:prstGeom prst="lightningBol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153493" y="2758087"/>
              <a:ext cx="5502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 smtClean="0"/>
                <a:t>Read</a:t>
              </a:r>
            </a:p>
          </p:txBody>
        </p:sp>
      </p:grpSp>
      <p:sp>
        <p:nvSpPr>
          <p:cNvPr id="93" name="Freeform 92"/>
          <p:cNvSpPr/>
          <p:nvPr/>
        </p:nvSpPr>
        <p:spPr>
          <a:xfrm flipH="1">
            <a:off x="1665775" y="2455055"/>
            <a:ext cx="2586910" cy="199716"/>
          </a:xfrm>
          <a:custGeom>
            <a:avLst/>
            <a:gdLst>
              <a:gd name="connsiteX0" fmla="*/ 2564780 w 2564780"/>
              <a:gd name="connsiteY0" fmla="*/ 289940 h 289940"/>
              <a:gd name="connsiteX1" fmla="*/ 1304692 w 2564780"/>
              <a:gd name="connsiteY1" fmla="*/ 9 h 289940"/>
              <a:gd name="connsiteX2" fmla="*/ 0 w 2564780"/>
              <a:gd name="connsiteY2" fmla="*/ 278789 h 28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4780" h="289940">
                <a:moveTo>
                  <a:pt x="2564780" y="289940"/>
                </a:moveTo>
                <a:cubicBezTo>
                  <a:pt x="2148467" y="145903"/>
                  <a:pt x="1732155" y="1867"/>
                  <a:pt x="1304692" y="9"/>
                </a:cubicBezTo>
                <a:cubicBezTo>
                  <a:pt x="877229" y="-1850"/>
                  <a:pt x="0" y="278789"/>
                  <a:pt x="0" y="278789"/>
                </a:cubicBezTo>
              </a:path>
            </a:pathLst>
          </a:custGeom>
          <a:noFill/>
          <a:ln w="12700">
            <a:solidFill>
              <a:schemeClr val="tx1"/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4794552" y="2460372"/>
            <a:ext cx="2586910" cy="199716"/>
          </a:xfrm>
          <a:custGeom>
            <a:avLst/>
            <a:gdLst>
              <a:gd name="connsiteX0" fmla="*/ 2564780 w 2564780"/>
              <a:gd name="connsiteY0" fmla="*/ 289940 h 289940"/>
              <a:gd name="connsiteX1" fmla="*/ 1304692 w 2564780"/>
              <a:gd name="connsiteY1" fmla="*/ 9 h 289940"/>
              <a:gd name="connsiteX2" fmla="*/ 0 w 2564780"/>
              <a:gd name="connsiteY2" fmla="*/ 278789 h 28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4780" h="289940">
                <a:moveTo>
                  <a:pt x="2564780" y="289940"/>
                </a:moveTo>
                <a:cubicBezTo>
                  <a:pt x="2148467" y="145903"/>
                  <a:pt x="1732155" y="1867"/>
                  <a:pt x="1304692" y="9"/>
                </a:cubicBezTo>
                <a:cubicBezTo>
                  <a:pt x="877229" y="-1850"/>
                  <a:pt x="0" y="278789"/>
                  <a:pt x="0" y="278789"/>
                </a:cubicBezTo>
              </a:path>
            </a:pathLst>
          </a:custGeom>
          <a:noFill/>
          <a:ln w="12700">
            <a:solidFill>
              <a:schemeClr val="tx1"/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3989191" y="4809648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R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7923328" y="4364722"/>
            <a:ext cx="820558" cy="307778"/>
            <a:chOff x="7968365" y="2758087"/>
            <a:chExt cx="820558" cy="307778"/>
          </a:xfrm>
        </p:grpSpPr>
        <p:sp>
          <p:nvSpPr>
            <p:cNvPr id="97" name="Lightning Bolt 96"/>
            <p:cNvSpPr/>
            <p:nvPr/>
          </p:nvSpPr>
          <p:spPr>
            <a:xfrm flipH="1">
              <a:off x="7968365" y="2758087"/>
              <a:ext cx="275412" cy="307778"/>
            </a:xfrm>
            <a:prstGeom prst="lightningBol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196068" y="2758087"/>
              <a:ext cx="5928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Write</a:t>
              </a:r>
            </a:p>
          </p:txBody>
        </p:sp>
      </p:grpSp>
      <p:sp>
        <p:nvSpPr>
          <p:cNvPr id="99" name="Freeform 98"/>
          <p:cNvSpPr/>
          <p:nvPr/>
        </p:nvSpPr>
        <p:spPr>
          <a:xfrm>
            <a:off x="4794552" y="4421089"/>
            <a:ext cx="2586910" cy="199716"/>
          </a:xfrm>
          <a:custGeom>
            <a:avLst/>
            <a:gdLst>
              <a:gd name="connsiteX0" fmla="*/ 2564780 w 2564780"/>
              <a:gd name="connsiteY0" fmla="*/ 289940 h 289940"/>
              <a:gd name="connsiteX1" fmla="*/ 1304692 w 2564780"/>
              <a:gd name="connsiteY1" fmla="*/ 9 h 289940"/>
              <a:gd name="connsiteX2" fmla="*/ 0 w 2564780"/>
              <a:gd name="connsiteY2" fmla="*/ 278789 h 28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4780" h="289940">
                <a:moveTo>
                  <a:pt x="2564780" y="289940"/>
                </a:moveTo>
                <a:cubicBezTo>
                  <a:pt x="2148467" y="145903"/>
                  <a:pt x="1732155" y="1867"/>
                  <a:pt x="1304692" y="9"/>
                </a:cubicBezTo>
                <a:cubicBezTo>
                  <a:pt x="877229" y="-1850"/>
                  <a:pt x="0" y="278789"/>
                  <a:pt x="0" y="278789"/>
                </a:cubicBezTo>
              </a:path>
            </a:pathLst>
          </a:custGeom>
          <a:noFill/>
          <a:ln w="12700">
            <a:solidFill>
              <a:schemeClr val="tx1"/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1665771" y="4351983"/>
            <a:ext cx="2586909" cy="199716"/>
          </a:xfrm>
          <a:custGeom>
            <a:avLst/>
            <a:gdLst>
              <a:gd name="connsiteX0" fmla="*/ 2564780 w 2564780"/>
              <a:gd name="connsiteY0" fmla="*/ 289940 h 289940"/>
              <a:gd name="connsiteX1" fmla="*/ 1304692 w 2564780"/>
              <a:gd name="connsiteY1" fmla="*/ 9 h 289940"/>
              <a:gd name="connsiteX2" fmla="*/ 0 w 2564780"/>
              <a:gd name="connsiteY2" fmla="*/ 278789 h 28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4780" h="289940">
                <a:moveTo>
                  <a:pt x="2564780" y="289940"/>
                </a:moveTo>
                <a:cubicBezTo>
                  <a:pt x="2148467" y="145903"/>
                  <a:pt x="1732155" y="1867"/>
                  <a:pt x="1304692" y="9"/>
                </a:cubicBezTo>
                <a:cubicBezTo>
                  <a:pt x="877229" y="-1850"/>
                  <a:pt x="0" y="278789"/>
                  <a:pt x="0" y="278789"/>
                </a:cubicBezTo>
              </a:path>
            </a:pathLst>
          </a:custGeom>
          <a:noFill/>
          <a:ln w="12700">
            <a:solidFill>
              <a:schemeClr val="tx1"/>
            </a:solidFill>
            <a:prstDash val="sysDot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 rot="10800000">
            <a:off x="1665773" y="4689488"/>
            <a:ext cx="2586908" cy="199716"/>
          </a:xfrm>
          <a:custGeom>
            <a:avLst/>
            <a:gdLst>
              <a:gd name="connsiteX0" fmla="*/ 2564780 w 2564780"/>
              <a:gd name="connsiteY0" fmla="*/ 289940 h 289940"/>
              <a:gd name="connsiteX1" fmla="*/ 1304692 w 2564780"/>
              <a:gd name="connsiteY1" fmla="*/ 9 h 289940"/>
              <a:gd name="connsiteX2" fmla="*/ 0 w 2564780"/>
              <a:gd name="connsiteY2" fmla="*/ 278789 h 28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4780" h="289940">
                <a:moveTo>
                  <a:pt x="2564780" y="289940"/>
                </a:moveTo>
                <a:cubicBezTo>
                  <a:pt x="2148467" y="145903"/>
                  <a:pt x="1732155" y="1867"/>
                  <a:pt x="1304692" y="9"/>
                </a:cubicBezTo>
                <a:cubicBezTo>
                  <a:pt x="877229" y="-1850"/>
                  <a:pt x="0" y="278789"/>
                  <a:pt x="0" y="278789"/>
                </a:cubicBezTo>
              </a:path>
            </a:pathLst>
          </a:custGeom>
          <a:noFill/>
          <a:ln w="12700">
            <a:solidFill>
              <a:schemeClr val="tx1"/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2509811" y="4088712"/>
            <a:ext cx="898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smtClean="0"/>
              <a:t>Invalidate</a:t>
            </a:r>
            <a:endParaRPr lang="en-US" sz="1400" dirty="0" smtClean="0"/>
          </a:p>
        </p:txBody>
      </p:sp>
      <p:grpSp>
        <p:nvGrpSpPr>
          <p:cNvPr id="103" name="Group 102"/>
          <p:cNvGrpSpPr/>
          <p:nvPr/>
        </p:nvGrpSpPr>
        <p:grpSpPr>
          <a:xfrm flipH="1">
            <a:off x="336585" y="4308424"/>
            <a:ext cx="777983" cy="307778"/>
            <a:chOff x="7968365" y="2758087"/>
            <a:chExt cx="777983" cy="307778"/>
          </a:xfrm>
        </p:grpSpPr>
        <p:sp>
          <p:nvSpPr>
            <p:cNvPr id="104" name="Lightning Bolt 103"/>
            <p:cNvSpPr/>
            <p:nvPr/>
          </p:nvSpPr>
          <p:spPr>
            <a:xfrm flipH="1">
              <a:off x="7968365" y="2758087"/>
              <a:ext cx="275412" cy="307778"/>
            </a:xfrm>
            <a:prstGeom prst="lightningBol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8153493" y="2758087"/>
              <a:ext cx="5928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 smtClean="0"/>
                <a:t>Write</a:t>
              </a:r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3876051" y="2622272"/>
            <a:ext cx="441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RW</a:t>
            </a:r>
          </a:p>
        </p:txBody>
      </p:sp>
      <p:grpSp>
        <p:nvGrpSpPr>
          <p:cNvPr id="119" name="Group 118"/>
          <p:cNvGrpSpPr/>
          <p:nvPr/>
        </p:nvGrpSpPr>
        <p:grpSpPr>
          <a:xfrm flipH="1">
            <a:off x="385832" y="2495834"/>
            <a:ext cx="735408" cy="307778"/>
            <a:chOff x="7968365" y="2758087"/>
            <a:chExt cx="735408" cy="307778"/>
          </a:xfrm>
        </p:grpSpPr>
        <p:sp>
          <p:nvSpPr>
            <p:cNvPr id="120" name="Lightning Bolt 119"/>
            <p:cNvSpPr/>
            <p:nvPr/>
          </p:nvSpPr>
          <p:spPr>
            <a:xfrm flipH="1">
              <a:off x="7968365" y="2758087"/>
              <a:ext cx="275412" cy="307778"/>
            </a:xfrm>
            <a:prstGeom prst="lightningBol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8153493" y="2758087"/>
              <a:ext cx="5502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 smtClean="0"/>
                <a:t>Read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 flipH="1">
            <a:off x="388229" y="3243126"/>
            <a:ext cx="735408" cy="307778"/>
            <a:chOff x="7968365" y="2758087"/>
            <a:chExt cx="735408" cy="307778"/>
          </a:xfrm>
        </p:grpSpPr>
        <p:sp>
          <p:nvSpPr>
            <p:cNvPr id="126" name="Lightning Bolt 125"/>
            <p:cNvSpPr/>
            <p:nvPr/>
          </p:nvSpPr>
          <p:spPr>
            <a:xfrm flipH="1">
              <a:off x="7968365" y="2758087"/>
              <a:ext cx="275412" cy="307778"/>
            </a:xfrm>
            <a:prstGeom prst="lightningBol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8153493" y="2758087"/>
              <a:ext cx="5502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 smtClean="0"/>
                <a:t>Read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4794549" y="3511196"/>
            <a:ext cx="820558" cy="307778"/>
            <a:chOff x="7968365" y="2758087"/>
            <a:chExt cx="820558" cy="307778"/>
          </a:xfrm>
        </p:grpSpPr>
        <p:sp>
          <p:nvSpPr>
            <p:cNvPr id="129" name="Lightning Bolt 128"/>
            <p:cNvSpPr/>
            <p:nvPr/>
          </p:nvSpPr>
          <p:spPr>
            <a:xfrm flipH="1">
              <a:off x="7968365" y="2758087"/>
              <a:ext cx="275412" cy="307778"/>
            </a:xfrm>
            <a:prstGeom prst="lightningBol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8196068" y="2758087"/>
              <a:ext cx="5928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Write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4794549" y="3061147"/>
            <a:ext cx="820558" cy="307778"/>
            <a:chOff x="7968365" y="2758087"/>
            <a:chExt cx="820558" cy="307778"/>
          </a:xfrm>
        </p:grpSpPr>
        <p:sp>
          <p:nvSpPr>
            <p:cNvPr id="135" name="Lightning Bolt 134"/>
            <p:cNvSpPr/>
            <p:nvPr/>
          </p:nvSpPr>
          <p:spPr>
            <a:xfrm flipH="1">
              <a:off x="7968365" y="2758087"/>
              <a:ext cx="275412" cy="307778"/>
            </a:xfrm>
            <a:prstGeom prst="lightningBol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8196068" y="2758087"/>
              <a:ext cx="5928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Write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865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5" grpId="0" animBg="1"/>
      <p:bldP spid="86" grpId="0" animBg="1"/>
      <p:bldP spid="93" grpId="0" animBg="1"/>
      <p:bldP spid="94" grpId="0" animBg="1"/>
      <p:bldP spid="99" grpId="0" animBg="1"/>
      <p:bldP spid="100" grpId="0" animBg="1"/>
      <p:bldP spid="101" grpId="0" animBg="1"/>
      <p:bldP spid="10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ongoing fault handling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Track outstanding fault handlings</a:t>
            </a:r>
          </a:p>
          <a:p>
            <a:endParaRPr lang="en-US" sz="1600" dirty="0" smtClean="0"/>
          </a:p>
          <a:p>
            <a:r>
              <a:rPr lang="en-US" sz="2400" dirty="0" smtClean="0"/>
              <a:t>Stage ongoing fault handlings on “fault stage”</a:t>
            </a:r>
          </a:p>
          <a:p>
            <a:r>
              <a:rPr lang="en-US" sz="2400" dirty="0" smtClean="0"/>
              <a:t>Coalesce similar type of faults if possible</a:t>
            </a:r>
          </a:p>
          <a:p>
            <a:pPr lvl="1"/>
            <a:r>
              <a:rPr lang="en-US" sz="2000" dirty="0" smtClean="0"/>
              <a:t>&lt;Local read&gt; + local reads</a:t>
            </a:r>
          </a:p>
          <a:p>
            <a:pPr lvl="1"/>
            <a:r>
              <a:rPr lang="en-US" sz="2000" dirty="0" smtClean="0"/>
              <a:t>&lt;Local write&gt; + local writes</a:t>
            </a:r>
          </a:p>
          <a:p>
            <a:pPr lvl="1"/>
            <a:r>
              <a:rPr lang="en-US" dirty="0"/>
              <a:t>Otherwise, wait until the ongoing fault is </a:t>
            </a:r>
            <a:r>
              <a:rPr lang="en-US" dirty="0" smtClean="0"/>
              <a:t>handled or retry</a:t>
            </a:r>
            <a:endParaRPr lang="en-US" sz="2000" dirty="0" smtClean="0"/>
          </a:p>
          <a:p>
            <a:r>
              <a:rPr lang="en-US" sz="2400" dirty="0" smtClean="0"/>
              <a:t>A </a:t>
            </a:r>
            <a:r>
              <a:rPr lang="en-US" sz="2400" b="1" i="1" dirty="0" smtClean="0"/>
              <a:t>leader</a:t>
            </a:r>
            <a:r>
              <a:rPr lang="en-US" sz="2400" dirty="0" smtClean="0"/>
              <a:t> handle the fault on behalf of other </a:t>
            </a:r>
            <a:r>
              <a:rPr lang="en-US" sz="2400" b="1" i="1" dirty="0" smtClean="0"/>
              <a:t>followers</a:t>
            </a:r>
          </a:p>
        </p:txBody>
      </p:sp>
    </p:spTree>
    <p:extLst>
      <p:ext uri="{BB962C8B-B14F-4D97-AF65-F5344CB8AC3E}">
        <p14:creationId xmlns:p14="http://schemas.microsoft.com/office/powerpoint/2010/main" val="1814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Compiler/toolchain support for multi-ISA binaries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OS support for heterogeneous migration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Evaluation, ongoing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and future 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49798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9653" y="1609224"/>
            <a:ext cx="7364694" cy="2111605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Popcorn Compiler Framework:</a:t>
            </a:r>
            <a:br>
              <a:rPr lang="en-US" sz="4000" b="1" dirty="0" smtClean="0"/>
            </a:br>
            <a:r>
              <a:rPr lang="en-US" sz="4000" b="1" dirty="0" smtClean="0"/>
              <a:t>Compiler Support for</a:t>
            </a:r>
            <a:br>
              <a:rPr lang="en-US" sz="4000" b="1" dirty="0" smtClean="0"/>
            </a:br>
            <a:r>
              <a:rPr lang="en-US" sz="4000" b="1" dirty="0" smtClean="0"/>
              <a:t>Heterogeneous-ISA Platforms</a:t>
            </a:r>
            <a:endParaRPr lang="en-US" sz="4000" b="1" dirty="0"/>
          </a:p>
        </p:txBody>
      </p:sp>
      <p:sp>
        <p:nvSpPr>
          <p:cNvPr id="3" name="Subtitle 3"/>
          <p:cNvSpPr>
            <a:spLocks noGrp="1"/>
          </p:cNvSpPr>
          <p:nvPr>
            <p:ph type="subTitle" idx="1"/>
          </p:nvPr>
        </p:nvSpPr>
        <p:spPr>
          <a:xfrm>
            <a:off x="1263192" y="3693189"/>
            <a:ext cx="6777872" cy="82870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Pierre Olivier </a:t>
            </a:r>
            <a:r>
              <a:rPr lang="en-US" sz="1600" dirty="0" smtClean="0"/>
              <a:t>(</a:t>
            </a:r>
            <a:r>
              <a:rPr lang="en-US" sz="1600" dirty="0" smtClean="0">
                <a:hlinkClick r:id="rId3"/>
              </a:rPr>
              <a:t>polivier@vt.edu</a:t>
            </a:r>
            <a:r>
              <a:rPr lang="en-US" sz="1600" dirty="0" smtClean="0"/>
              <a:t>)</a:t>
            </a:r>
            <a:br>
              <a:rPr lang="en-US" sz="1600" dirty="0" smtClean="0"/>
            </a:br>
            <a:r>
              <a:rPr lang="en-US" sz="1600" dirty="0" smtClean="0"/>
              <a:t>Postdoctoral Associate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25677" y="5306626"/>
            <a:ext cx="7620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Work done by Robert </a:t>
            </a:r>
            <a:r>
              <a:rPr lang="en-US" sz="3200" dirty="0" err="1" smtClean="0"/>
              <a:t>Lyerly</a:t>
            </a:r>
            <a:r>
              <a:rPr lang="en-US" sz="3200" dirty="0"/>
              <a:t> (</a:t>
            </a:r>
            <a:r>
              <a:rPr lang="en-US" sz="3200" dirty="0" smtClean="0">
                <a:hlinkClick r:id="rId4"/>
              </a:rPr>
              <a:t>rlyerly@vt.edu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827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Goal:</a:t>
            </a:r>
            <a:r>
              <a:rPr lang="en-US" dirty="0" smtClean="0"/>
              <a:t> </a:t>
            </a:r>
            <a:r>
              <a:rPr lang="en-US" i="1" dirty="0" smtClean="0"/>
              <a:t>seamlessly</a:t>
            </a:r>
            <a:r>
              <a:rPr lang="en-US" dirty="0" smtClean="0"/>
              <a:t> run shared-memory/compiled applications across heterogeneous-ISA CPUs: no effort for the programmer</a:t>
            </a:r>
          </a:p>
          <a:p>
            <a:pPr lvl="1"/>
            <a:r>
              <a:rPr lang="en-US" b="1" dirty="0" smtClean="0"/>
              <a:t>Programmability and legacy support</a:t>
            </a:r>
          </a:p>
          <a:p>
            <a:pPr lvl="2"/>
            <a:r>
              <a:rPr lang="en-US" dirty="0" smtClean="0"/>
              <a:t>Use well-understood, high-performance languages like C/C++</a:t>
            </a:r>
          </a:p>
          <a:p>
            <a:pPr lvl="3"/>
            <a:r>
              <a:rPr lang="en-US" dirty="0"/>
              <a:t>Compatible with legacy POSIX </a:t>
            </a:r>
            <a:r>
              <a:rPr lang="en-US" dirty="0" smtClean="0"/>
              <a:t>applications</a:t>
            </a:r>
          </a:p>
          <a:p>
            <a:pPr lvl="2"/>
            <a:r>
              <a:rPr lang="en-US" dirty="0" smtClean="0"/>
              <a:t>No manual application refactoring or partitioning of code across ISAs</a:t>
            </a:r>
          </a:p>
          <a:p>
            <a:pPr lvl="1"/>
            <a:r>
              <a:rPr lang="en-US" b="1" dirty="0" smtClean="0"/>
              <a:t>Manageability</a:t>
            </a:r>
          </a:p>
          <a:p>
            <a:pPr lvl="2"/>
            <a:r>
              <a:rPr lang="en-US" dirty="0" smtClean="0"/>
              <a:t>Enable system software to decide where to run applications</a:t>
            </a:r>
          </a:p>
          <a:p>
            <a:pPr lvl="2"/>
            <a:r>
              <a:rPr lang="en-US" i="1" dirty="0" smtClean="0"/>
              <a:t>Transparently</a:t>
            </a:r>
            <a:r>
              <a:rPr lang="en-US" dirty="0" smtClean="0"/>
              <a:t> </a:t>
            </a:r>
            <a:r>
              <a:rPr lang="en-US" dirty="0"/>
              <a:t>leverage </a:t>
            </a:r>
            <a:r>
              <a:rPr lang="en-US" dirty="0" smtClean="0"/>
              <a:t>performance/energy benefits from diverse processors</a:t>
            </a:r>
          </a:p>
        </p:txBody>
      </p:sp>
    </p:spTree>
    <p:extLst>
      <p:ext uri="{BB962C8B-B14F-4D97-AF65-F5344CB8AC3E}">
        <p14:creationId xmlns:p14="http://schemas.microsoft.com/office/powerpoint/2010/main" val="230263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Approaches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9240" y="1700463"/>
            <a:ext cx="42832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Message Passing Interface (MPI)</a:t>
            </a:r>
          </a:p>
          <a:p>
            <a:pPr marL="285750" indent="-285750">
              <a:buFont typeface="Calibri" panose="020F0502020204030204" pitchFamily="34" charset="0"/>
              <a:buChar char="‒"/>
            </a:pPr>
            <a:r>
              <a:rPr lang="en-US" b="1" dirty="0" smtClean="0">
                <a:solidFill>
                  <a:srgbClr val="FF0000"/>
                </a:solidFill>
              </a:rPr>
              <a:t>Complex code development/refactoring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85772" y="1700463"/>
            <a:ext cx="428324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ISA Virtualization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Managed languages, e.g., Java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US" b="1" dirty="0" smtClean="0">
                <a:solidFill>
                  <a:srgbClr val="FF0000"/>
                </a:solidFill>
              </a:rPr>
              <a:t>Rewrite application from scratch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US" b="1" dirty="0" smtClean="0">
                <a:solidFill>
                  <a:srgbClr val="FF0000"/>
                </a:solidFill>
              </a:rPr>
              <a:t>Performance overheads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Dynamic binary translation, e.g., QEMU</a:t>
            </a:r>
          </a:p>
          <a:p>
            <a:pPr marL="742950" lvl="1" indent="-285750">
              <a:buFont typeface="Calibri" panose="020F0502020204030204" pitchFamily="34" charset="0"/>
              <a:buChar char="+"/>
            </a:pPr>
            <a:r>
              <a:rPr lang="en-US" b="1" dirty="0" smtClean="0">
                <a:solidFill>
                  <a:srgbClr val="00B050"/>
                </a:solidFill>
              </a:rPr>
              <a:t>Run unmodified binaries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US" b="1" dirty="0" smtClean="0">
                <a:solidFill>
                  <a:srgbClr val="FF0000"/>
                </a:solidFill>
              </a:rPr>
              <a:t>Order of magnitude slowdown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789" y="3681534"/>
            <a:ext cx="3761952" cy="25313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11644" t="18614" r="36370" b="11568"/>
          <a:stretch/>
        </p:blipFill>
        <p:spPr>
          <a:xfrm>
            <a:off x="401878" y="2746903"/>
            <a:ext cx="4170122" cy="315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2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SRG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SSRG Template.potx</Template>
  <TotalTime>9047</TotalTime>
  <Words>3740</Words>
  <Application>Microsoft Office PowerPoint</Application>
  <PresentationFormat>On-screen Show (4:3)</PresentationFormat>
  <Paragraphs>775</Paragraphs>
  <Slides>52</Slides>
  <Notes>31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4" baseType="lpstr">
      <vt:lpstr>宋体</vt:lpstr>
      <vt:lpstr>Arial</vt:lpstr>
      <vt:lpstr>Arial Black</vt:lpstr>
      <vt:lpstr>Calibri</vt:lpstr>
      <vt:lpstr>Consolas</vt:lpstr>
      <vt:lpstr>Courier New</vt:lpstr>
      <vt:lpstr>Mangal</vt:lpstr>
      <vt:lpstr>Times</vt:lpstr>
      <vt:lpstr>Times New Roman</vt:lpstr>
      <vt:lpstr>Wingdings</vt:lpstr>
      <vt:lpstr>Custom Design</vt:lpstr>
      <vt:lpstr>SSRG Template</vt:lpstr>
      <vt:lpstr>Popcorn Linux: Compiler &amp; OS Support for Execution Migration in Heterogeneous ISA Environments</vt:lpstr>
      <vt:lpstr>Context: Instruction Set Architecture (ISA) Heterogeneity in the datacenter </vt:lpstr>
      <vt:lpstr>Popcorn Linux Project</vt:lpstr>
      <vt:lpstr>Motivation</vt:lpstr>
      <vt:lpstr>Outline</vt:lpstr>
      <vt:lpstr>Outline</vt:lpstr>
      <vt:lpstr>Popcorn Compiler Framework: Compiler Support for Heterogeneous-ISA Platforms</vt:lpstr>
      <vt:lpstr>Introduction</vt:lpstr>
      <vt:lpstr>Current Approaches</vt:lpstr>
      <vt:lpstr>Multi-ISA Binaries</vt:lpstr>
      <vt:lpstr>Multi-ISA Binaries</vt:lpstr>
      <vt:lpstr>Popcorn Compiler Toolchain</vt:lpstr>
      <vt:lpstr>Code Generation</vt:lpstr>
      <vt:lpstr>Linking &amp; Post-Processing</vt:lpstr>
      <vt:lpstr>Migrating Between Architectures</vt:lpstr>
      <vt:lpstr>Migrating Between Architectures</vt:lpstr>
      <vt:lpstr>State Transformation</vt:lpstr>
      <vt:lpstr>State Transformation</vt:lpstr>
      <vt:lpstr>State Transformation</vt:lpstr>
      <vt:lpstr>Summary</vt:lpstr>
      <vt:lpstr>Outline</vt:lpstr>
      <vt:lpstr>OS Support for Heterogeneous Migration</vt:lpstr>
      <vt:lpstr>On the OS side …</vt:lpstr>
      <vt:lpstr>Thread migration</vt:lpstr>
      <vt:lpstr>Memory consistency protocol</vt:lpstr>
      <vt:lpstr>Memory consistency protocol VMA</vt:lpstr>
      <vt:lpstr>Memory consistency protocol Page</vt:lpstr>
      <vt:lpstr>Memory consistency protocol Read</vt:lpstr>
      <vt:lpstr>Memory consistency protocol Read</vt:lpstr>
      <vt:lpstr>Memory consistency protocol Write</vt:lpstr>
      <vt:lpstr>Memory consistency protocol Write</vt:lpstr>
      <vt:lpstr>Memory consistency protocol In reality …</vt:lpstr>
      <vt:lpstr>Memory consistency protocol In reality …</vt:lpstr>
      <vt:lpstr>Fault coalescing</vt:lpstr>
      <vt:lpstr>Outline</vt:lpstr>
      <vt:lpstr>Evaluation</vt:lpstr>
      <vt:lpstr>Preliminary result NPB EP</vt:lpstr>
      <vt:lpstr>Ongoing and future work</vt:lpstr>
      <vt:lpstr>Outline</vt:lpstr>
      <vt:lpstr>Conclusion</vt:lpstr>
      <vt:lpstr>Thank you</vt:lpstr>
      <vt:lpstr>Backup slides - compiler</vt:lpstr>
      <vt:lpstr>The Case for Heterogeneous-ISA Multicore</vt:lpstr>
      <vt:lpstr>Fine-Grained Migration</vt:lpstr>
      <vt:lpstr>Fine-Grained Migration</vt:lpstr>
      <vt:lpstr>Fine-Grained Migration</vt:lpstr>
      <vt:lpstr>Work-Sharing Across Processors</vt:lpstr>
      <vt:lpstr>Extensions to New ISAs</vt:lpstr>
      <vt:lpstr>Extensions to New ISAs</vt:lpstr>
      <vt:lpstr>Backup slides – OS support</vt:lpstr>
      <vt:lpstr>Memory consistency protocol In reality …</vt:lpstr>
      <vt:lpstr>Tracking ongoing fault handling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</dc:creator>
  <cp:lastModifiedBy>Pierre</cp:lastModifiedBy>
  <cp:revision>1313</cp:revision>
  <cp:lastPrinted>2013-05-09T17:18:04Z</cp:lastPrinted>
  <dcterms:created xsi:type="dcterms:W3CDTF">2012-10-26T16:01:12Z</dcterms:created>
  <dcterms:modified xsi:type="dcterms:W3CDTF">2017-09-17T20:19:58Z</dcterms:modified>
</cp:coreProperties>
</file>